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256" r:id="rId2"/>
    <p:sldId id="294" r:id="rId3"/>
    <p:sldId id="261" r:id="rId4"/>
    <p:sldId id="307" r:id="rId5"/>
    <p:sldId id="259" r:id="rId6"/>
    <p:sldId id="295" r:id="rId7"/>
    <p:sldId id="267" r:id="rId8"/>
    <p:sldId id="278" r:id="rId9"/>
    <p:sldId id="263" r:id="rId10"/>
    <p:sldId id="327" r:id="rId11"/>
    <p:sldId id="264" r:id="rId12"/>
    <p:sldId id="328" r:id="rId13"/>
    <p:sldId id="282" r:id="rId14"/>
    <p:sldId id="283" r:id="rId15"/>
    <p:sldId id="306" r:id="rId16"/>
    <p:sldId id="308" r:id="rId17"/>
    <p:sldId id="279" r:id="rId18"/>
    <p:sldId id="285" r:id="rId19"/>
    <p:sldId id="324" r:id="rId20"/>
    <p:sldId id="286" r:id="rId21"/>
    <p:sldId id="325" r:id="rId22"/>
    <p:sldId id="260" r:id="rId23"/>
    <p:sldId id="269" r:id="rId24"/>
    <p:sldId id="296" r:id="rId25"/>
    <p:sldId id="309" r:id="rId26"/>
    <p:sldId id="311" r:id="rId27"/>
    <p:sldId id="312" r:id="rId28"/>
    <p:sldId id="313" r:id="rId29"/>
    <p:sldId id="314" r:id="rId30"/>
    <p:sldId id="315" r:id="rId31"/>
    <p:sldId id="305" r:id="rId32"/>
    <p:sldId id="301" r:id="rId33"/>
    <p:sldId id="322" r:id="rId34"/>
    <p:sldId id="323" r:id="rId35"/>
    <p:sldId id="274" r:id="rId36"/>
    <p:sldId id="297" r:id="rId37"/>
    <p:sldId id="316" r:id="rId38"/>
    <p:sldId id="317" r:id="rId39"/>
    <p:sldId id="273" r:id="rId40"/>
    <p:sldId id="298" r:id="rId41"/>
    <p:sldId id="318" r:id="rId42"/>
    <p:sldId id="319" r:id="rId43"/>
    <p:sldId id="275" r:id="rId44"/>
    <p:sldId id="299" r:id="rId45"/>
    <p:sldId id="320" r:id="rId46"/>
    <p:sldId id="304" r:id="rId47"/>
    <p:sldId id="300" r:id="rId48"/>
    <p:sldId id="321" r:id="rId49"/>
    <p:sldId id="270" r:id="rId50"/>
    <p:sldId id="302" r:id="rId51"/>
    <p:sldId id="271" r:id="rId52"/>
    <p:sldId id="303" r:id="rId53"/>
    <p:sldId id="293" r:id="rId54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171450" algn="ctr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342900" algn="ctr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514350" algn="ctr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685800" algn="ctr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857250" algn="ctr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1028700" algn="ctr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1200150" algn="ctr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1371600" algn="ctr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6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679"/>
  </p:normalViewPr>
  <p:slideViewPr>
    <p:cSldViewPr snapToGrid="0" snapToObjects="1">
      <p:cViewPr varScale="1">
        <p:scale>
          <a:sx n="133" d="100"/>
          <a:sy n="133" d="100"/>
        </p:scale>
        <p:origin x="8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1pPr>
    <a:lvl2pPr indent="85725" defTabSz="171450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2pPr>
    <a:lvl3pPr indent="171450" defTabSz="171450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3pPr>
    <a:lvl4pPr indent="257175" defTabSz="171450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4pPr>
    <a:lvl5pPr indent="342900" defTabSz="171450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5pPr>
    <a:lvl6pPr indent="428625" defTabSz="171450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6pPr>
    <a:lvl7pPr indent="514350" defTabSz="171450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7pPr>
    <a:lvl8pPr indent="600075" defTabSz="171450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8pPr>
    <a:lvl9pPr indent="685800" defTabSz="171450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180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6" name="Shape 4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15000"/>
              </a:lnSpc>
              <a:defRPr sz="13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15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15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2926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15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8016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5" name="Shape 4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15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7" name="Shape 5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15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7" name="Shape 5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15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3844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83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54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61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16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98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01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87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958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020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693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3361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718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76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12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433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636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11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014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630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97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0237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632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17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10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15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8" name="Shape 4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100"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4447449"/>
            <a:ext cx="8239126" cy="238867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452436" y="965622"/>
            <a:ext cx="8239127" cy="1743075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4" y="2708697"/>
            <a:ext cx="8239125" cy="714375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8" y="1845316"/>
            <a:ext cx="8239125" cy="145286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17145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34290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51435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452438" y="403473"/>
            <a:ext cx="8239125" cy="271559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1pPr>
            <a:lvl2pPr marL="0" indent="17145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2pPr>
            <a:lvl3pPr marL="0" indent="34290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3pPr>
            <a:lvl4pPr marL="0" indent="51435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4pPr>
            <a:lvl5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3098317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Информация о факте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11259" y="4003295"/>
            <a:ext cx="7575020" cy="238867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Авторство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7721" y="1852448"/>
            <a:ext cx="7828558" cy="1438605"/>
          </a:xfrm>
          <a:prstGeom prst="rect">
            <a:avLst/>
          </a:prstGeom>
        </p:spPr>
        <p:txBody>
          <a:bodyPr/>
          <a:lstStyle>
            <a:lvl1pPr marL="239596" indent="-176213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239596" indent="-4763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239596" indent="166688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239596" indent="338138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239596" indent="509588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5910263" y="381000"/>
            <a:ext cx="2789662" cy="22311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Изображение"/>
          <p:cNvSpPr>
            <a:spLocks noGrp="1"/>
          </p:cNvSpPr>
          <p:nvPr>
            <p:ph type="pic" sz="half" idx="22"/>
          </p:nvPr>
        </p:nvSpPr>
        <p:spPr>
          <a:xfrm>
            <a:off x="5062538" y="1491853"/>
            <a:ext cx="3914775" cy="45563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Изображение"/>
          <p:cNvSpPr>
            <a:spLocks noGrp="1"/>
          </p:cNvSpPr>
          <p:nvPr>
            <p:ph type="pic" idx="23"/>
          </p:nvPr>
        </p:nvSpPr>
        <p:spPr>
          <a:xfrm>
            <a:off x="-52388" y="185737"/>
            <a:ext cx="6229350" cy="46720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Изображение"/>
          <p:cNvSpPr>
            <a:spLocks noGrp="1"/>
          </p:cNvSpPr>
          <p:nvPr>
            <p:ph type="pic" idx="21"/>
          </p:nvPr>
        </p:nvSpPr>
        <p:spPr>
          <a:xfrm>
            <a:off x="-500063" y="-2071688"/>
            <a:ext cx="10144125" cy="8115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47" cy="1741289"/>
          </a:xfrm>
          <a:prstGeom prst="rect">
            <a:avLst/>
          </a:prstGeom>
        </p:spPr>
        <p:txBody>
          <a:bodyPr lIns="71400" tIns="71400" rIns="71400" bIns="71400" anchor="b"/>
          <a:lstStyle>
            <a:lvl1pPr algn="ctr" defTabSz="914400">
              <a:lnSpc>
                <a:spcPct val="100000"/>
              </a:lnSpc>
              <a:defRPr sz="4200" b="0" spc="0"/>
            </a:lvl1pPr>
          </a:lstStyle>
          <a:p>
            <a:r>
              <a:t>Текст заголовка</a:t>
            </a:r>
          </a:p>
        </p:txBody>
      </p:sp>
      <p:sp>
        <p:nvSpPr>
          <p:cNvPr id="15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12726" y="2658814"/>
            <a:ext cx="5518547" cy="596057"/>
          </a:xfrm>
          <a:prstGeom prst="rect">
            <a:avLst/>
          </a:prstGeom>
        </p:spPr>
        <p:txBody>
          <a:bodyPr lIns="71400" tIns="71400" rIns="71400" bIns="71400"/>
          <a:lstStyle>
            <a:lvl1pPr indent="-142875" algn="ctr" defTabSz="914400">
              <a:lnSpc>
                <a:spcPct val="100000"/>
              </a:lnSpc>
              <a:spcBef>
                <a:spcPts val="0"/>
              </a:spcBef>
              <a:buSzTx/>
              <a:buNone/>
              <a:defRPr sz="1950"/>
            </a:lvl1pPr>
            <a:lvl2pPr marL="228600" indent="28575" algn="ctr" defTabSz="914400">
              <a:lnSpc>
                <a:spcPct val="100000"/>
              </a:lnSpc>
              <a:spcBef>
                <a:spcPts val="0"/>
              </a:spcBef>
              <a:buSzTx/>
              <a:buNone/>
              <a:defRPr sz="1950"/>
            </a:lvl2pPr>
            <a:lvl3pPr marL="228600" indent="200025" algn="ctr" defTabSz="914400">
              <a:lnSpc>
                <a:spcPct val="100000"/>
              </a:lnSpc>
              <a:spcBef>
                <a:spcPts val="0"/>
              </a:spcBef>
              <a:buSzTx/>
              <a:buNone/>
              <a:defRPr sz="1950"/>
            </a:lvl3pPr>
            <a:lvl4pPr marL="228600" indent="371475" algn="ctr" defTabSz="914400">
              <a:lnSpc>
                <a:spcPct val="100000"/>
              </a:lnSpc>
              <a:spcBef>
                <a:spcPts val="0"/>
              </a:spcBef>
              <a:buSzTx/>
              <a:buNone/>
              <a:defRPr sz="1950"/>
            </a:lvl4pPr>
            <a:lvl5pPr marL="228600" indent="542925" algn="ctr" defTabSz="914400">
              <a:lnSpc>
                <a:spcPct val="100000"/>
              </a:lnSpc>
              <a:spcBef>
                <a:spcPts val="0"/>
              </a:spcBef>
              <a:buSzTx/>
              <a:buNone/>
              <a:defRPr sz="195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46021" y="4902397"/>
            <a:ext cx="248390" cy="259611"/>
          </a:xfrm>
          <a:prstGeom prst="rect">
            <a:avLst/>
          </a:prstGeom>
        </p:spPr>
        <p:txBody>
          <a:bodyPr lIns="71400" tIns="71400" rIns="71400" bIns="71400" anchor="t"/>
          <a:lstStyle>
            <a:lvl1pPr defTabSz="914400">
              <a:defRPr sz="75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1" cy="572700"/>
          </a:xfrm>
          <a:prstGeom prst="rect">
            <a:avLst/>
          </a:prstGeom>
        </p:spPr>
        <p:txBody>
          <a:bodyPr lIns="243799" tIns="243799" rIns="243799" bIns="243799"/>
          <a:lstStyle>
            <a:lvl1pPr defTabSz="914400">
              <a:lnSpc>
                <a:spcPct val="100000"/>
              </a:lnSpc>
              <a:defRPr sz="2775" b="0" spc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6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1" cy="3416400"/>
          </a:xfrm>
          <a:prstGeom prst="rect">
            <a:avLst/>
          </a:prstGeom>
        </p:spPr>
        <p:txBody>
          <a:bodyPr lIns="243799" tIns="243799" rIns="243799" bIns="243799"/>
          <a:lstStyle>
            <a:lvl1pPr marL="385763" indent="-342900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4800"/>
              <a:buFont typeface="Arial"/>
              <a:buChar char="●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57213" indent="-342900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4800"/>
              <a:buFont typeface="Arial"/>
              <a:buChar char="○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28663" indent="-342900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4800"/>
              <a:buFont typeface="Arial"/>
              <a:buChar char="■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00113" indent="-342900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4800"/>
              <a:buFont typeface="Arial"/>
              <a:buChar char="●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71563" indent="-342900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4800"/>
              <a:buFont typeface="Arial"/>
              <a:buChar char="○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376513" y="4538817"/>
            <a:ext cx="644645" cy="642401"/>
          </a:xfrm>
          <a:prstGeom prst="rect">
            <a:avLst/>
          </a:prstGeom>
        </p:spPr>
        <p:txBody>
          <a:bodyPr lIns="243799" tIns="243799" rIns="243799" bIns="243799" anchor="ctr"/>
          <a:lstStyle>
            <a:lvl1pPr algn="r" defTabSz="914400">
              <a:defRPr sz="975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243799" tIns="243799" rIns="243799" bIns="243799" anchor="b"/>
          <a:lstStyle>
            <a:lvl1pPr algn="ctr" defTabSz="914400">
              <a:lnSpc>
                <a:spcPct val="100000"/>
              </a:lnSpc>
              <a:defRPr sz="5175" b="0" spc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11700" y="2834125"/>
            <a:ext cx="8520601" cy="792600"/>
          </a:xfrm>
          <a:prstGeom prst="rect">
            <a:avLst/>
          </a:prstGeom>
        </p:spPr>
        <p:txBody>
          <a:bodyPr lIns="243799" tIns="243799" rIns="243799" bIns="243799"/>
          <a:lstStyle>
            <a:lvl1pPr indent="-142875" algn="ctr" defTabSz="914400">
              <a:lnSpc>
                <a:spcPct val="100000"/>
              </a:lnSpc>
              <a:spcBef>
                <a:spcPts val="0"/>
              </a:spcBef>
              <a:buSzTx/>
              <a:buNone/>
              <a:defRPr sz="2775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28600" indent="28575" algn="ctr" defTabSz="914400">
              <a:lnSpc>
                <a:spcPct val="100000"/>
              </a:lnSpc>
              <a:spcBef>
                <a:spcPts val="0"/>
              </a:spcBef>
              <a:buSzTx/>
              <a:buNone/>
              <a:defRPr sz="2775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28600" indent="200025" algn="ctr" defTabSz="914400">
              <a:lnSpc>
                <a:spcPct val="100000"/>
              </a:lnSpc>
              <a:spcBef>
                <a:spcPts val="0"/>
              </a:spcBef>
              <a:buSzTx/>
              <a:buNone/>
              <a:defRPr sz="2775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28600" indent="371475" algn="ctr" defTabSz="914400">
              <a:lnSpc>
                <a:spcPct val="100000"/>
              </a:lnSpc>
              <a:spcBef>
                <a:spcPts val="0"/>
              </a:spcBef>
              <a:buSzTx/>
              <a:buNone/>
              <a:defRPr sz="2775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" indent="542925" algn="ctr" defTabSz="914400">
              <a:lnSpc>
                <a:spcPct val="100000"/>
              </a:lnSpc>
              <a:spcBef>
                <a:spcPts val="0"/>
              </a:spcBef>
              <a:buSzTx/>
              <a:buNone/>
              <a:defRPr sz="2775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376513" y="4538817"/>
            <a:ext cx="644645" cy="642401"/>
          </a:xfrm>
          <a:prstGeom prst="rect">
            <a:avLst/>
          </a:prstGeom>
        </p:spPr>
        <p:txBody>
          <a:bodyPr lIns="243799" tIns="243799" rIns="243799" bIns="243799" anchor="ctr"/>
          <a:lstStyle>
            <a:lvl1pPr algn="r" defTabSz="914400">
              <a:defRPr sz="975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433387" y="-485775"/>
            <a:ext cx="10029825" cy="6007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452438" y="2671763"/>
            <a:ext cx="8239125" cy="1743075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52884" y="414802"/>
            <a:ext cx="8238233" cy="238867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8" y="4353716"/>
            <a:ext cx="8239125" cy="418857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4114800" y="-76200"/>
            <a:ext cx="4554314" cy="53006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452438" y="476250"/>
            <a:ext cx="3667125" cy="2205852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8" y="2647716"/>
            <a:ext cx="3667125" cy="2019534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71874" y="4840970"/>
            <a:ext cx="195567" cy="2064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89861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89861"/>
            <a:ext cx="3667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8" y="1593189"/>
            <a:ext cx="3667125" cy="3096236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4572000" y="-152725"/>
            <a:ext cx="4093828" cy="545843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452438" y="404812"/>
            <a:ext cx="3667125" cy="538163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452436" y="1700213"/>
            <a:ext cx="8239127" cy="1743075"/>
          </a:xfrm>
          <a:prstGeom prst="rect">
            <a:avLst/>
          </a:prstGeom>
        </p:spPr>
        <p:txBody>
          <a:bodyPr anchor="ctr"/>
          <a:lstStyle>
            <a:lvl1pPr>
              <a:defRPr sz="4350" b="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71874" y="4840970"/>
            <a:ext cx="195567" cy="2064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452438" y="404813"/>
            <a:ext cx="8239125" cy="538106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89861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452438" y="404812"/>
            <a:ext cx="8239125" cy="538163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89861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1pPr>
            <a:lvl2pPr marL="0" indent="17145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2pPr>
            <a:lvl3pPr marL="0" indent="34290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3pPr>
            <a:lvl4pPr marL="0" indent="51435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4pPr>
            <a:lvl5pPr marL="0" indent="68580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452438" y="404813"/>
            <a:ext cx="8239125" cy="537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452438" y="1593189"/>
            <a:ext cx="8239125" cy="3096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71874" y="4839383"/>
            <a:ext cx="195567" cy="2064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19075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РОБОТРЕК-ЛОГО.png" descr="РОБОТРЕК-ЛОГО.png">
            <a:extLst>
              <a:ext uri="{FF2B5EF4-FFF2-40B4-BE49-F238E27FC236}">
                <a16:creationId xmlns:a16="http://schemas.microsoft.com/office/drawing/2014/main" id="{4FD17305-B421-CC42-D993-7A96723FCCA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671" y="0"/>
            <a:ext cx="1141329" cy="537436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  <p:sldLayoutId id="2147483667" r:id="rId18"/>
  </p:sldLayoutIdLst>
  <p:transition spd="med"/>
  <p:txStyles>
    <p:titleStyle>
      <a:lvl1pPr marL="0" marR="0" indent="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714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429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143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858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572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0287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2001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3716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286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4572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6858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9144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1430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3716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6002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8288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0574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714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429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143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858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572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0287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2001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3716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.tif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tif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.tiff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.tiff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8.jpeg"/><Relationship Id="rId4" Type="http://schemas.openxmlformats.org/officeDocument/2006/relationships/image" Target="../media/image10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4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4.tiff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tiff"/><Relationship Id="rId5" Type="http://schemas.openxmlformats.org/officeDocument/2006/relationships/image" Target="../media/image18.png"/><Relationship Id="rId4" Type="http://schemas.openxmlformats.org/officeDocument/2006/relationships/image" Target="../media/image17.tiff"/><Relationship Id="rId9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C556B3-FA39-78FD-037B-9EA22CE1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0" t="1987" r="22393" b="2406"/>
          <a:stretch/>
        </p:blipFill>
        <p:spPr>
          <a:xfrm rot="16200000" flipV="1">
            <a:off x="1811944" y="-2098833"/>
            <a:ext cx="5520114" cy="9341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7D994-2192-2FB3-7C41-BC6BBF48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55" t="35961" r="22253" b="28702"/>
          <a:stretch/>
        </p:blipFill>
        <p:spPr>
          <a:xfrm>
            <a:off x="4167739" y="1465115"/>
            <a:ext cx="4384964" cy="22132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E047EE-737C-F488-CE60-4B833F544C5F}"/>
              </a:ext>
            </a:extLst>
          </p:cNvPr>
          <p:cNvSpPr txBox="1"/>
          <p:nvPr/>
        </p:nvSpPr>
        <p:spPr>
          <a:xfrm>
            <a:off x="187036" y="1658677"/>
            <a:ext cx="3980703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itchFamily="2" charset="77"/>
                <a:sym typeface="Helvetica Neue"/>
              </a:rPr>
              <a:t>Франшиза центров робототехники и цифровых технологий</a:t>
            </a:r>
            <a:endParaRPr kumimoji="0" lang="en-US" sz="28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" pitchFamily="2" charset="77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51361C-2F09-2409-E331-637B83155B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2740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Прямоугольник"/>
          <p:cNvSpPr/>
          <p:nvPr/>
        </p:nvSpPr>
        <p:spPr>
          <a:xfrm>
            <a:off x="-14337" y="0"/>
            <a:ext cx="9366175" cy="514350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pic>
        <p:nvPicPr>
          <p:cNvPr id="271" name="Слой.tiff" descr="Слой.tiff"/>
          <p:cNvPicPr>
            <a:picLocks noChangeAspect="1"/>
          </p:cNvPicPr>
          <p:nvPr/>
        </p:nvPicPr>
        <p:blipFill>
          <a:blip r:embed="rId4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Google Shape;204;p43"/>
          <p:cNvSpPr txBox="1"/>
          <p:nvPr/>
        </p:nvSpPr>
        <p:spPr>
          <a:xfrm>
            <a:off x="388131" y="1414688"/>
            <a:ext cx="3625273" cy="2624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spAutoFit/>
          </a:bodyPr>
          <a:lstStyle/>
          <a:p>
            <a:pPr algn="l" defTabSz="914400">
              <a:lnSpc>
                <a:spcPct val="115000"/>
              </a:lnSpc>
              <a:defRPr sz="3100">
                <a:solidFill>
                  <a:srgbClr val="000000"/>
                </a:solidFill>
              </a:defRPr>
            </a:pPr>
            <a:r>
              <a:rPr sz="1163">
                <a:latin typeface="Montserrat" pitchFamily="2" charset="77"/>
              </a:rPr>
              <a:t>С 2014 года Роботрек — официальный представитель российских команд на международных соревнованиях по робототехнике International Young Robot Competition (IYRC) в России и СНГ.</a:t>
            </a:r>
            <a:endParaRPr sz="563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defRPr sz="3100">
                <a:solidFill>
                  <a:srgbClr val="000000"/>
                </a:solidFill>
              </a:defRPr>
            </a:pPr>
            <a:endParaRPr sz="563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defRPr sz="3100">
                <a:solidFill>
                  <a:srgbClr val="000000"/>
                </a:solidFill>
              </a:defRPr>
            </a:pPr>
            <a:r>
              <a:rPr sz="1163">
                <a:latin typeface="Montserrat" pitchFamily="2" charset="77"/>
              </a:rPr>
              <a:t>International Young Robot Competition (IYRC) — международные соревнования по робототехнике, в которых ежегодно принимают участие молодые инженеры и киберспортсмены из 28 стран мира. Команда из России неоднократно становилась победителем и призером.</a:t>
            </a:r>
          </a:p>
        </p:txBody>
      </p:sp>
      <p:pic>
        <p:nvPicPr>
          <p:cNvPr id="273" name="Снимок экрана 2020-09-08 в 11.07.45.png" descr="Снимок экрана 2020-09-08 в 11.07.45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5234470" cy="519258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International Young Robot Competition"/>
          <p:cNvSpPr txBox="1"/>
          <p:nvPr/>
        </p:nvSpPr>
        <p:spPr>
          <a:xfrm>
            <a:off x="388131" y="483209"/>
            <a:ext cx="3526565" cy="715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l" defTabSz="2438400">
              <a:lnSpc>
                <a:spcPct val="110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sz="2063" dirty="0">
                <a:latin typeface="Montserrat" pitchFamily="2" charset="77"/>
              </a:rPr>
              <a:t>International Young Robot Competition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ceiling, indoor, airport&#10;&#10;Description automatically generated">
            <a:extLst>
              <a:ext uri="{FF2B5EF4-FFF2-40B4-BE49-F238E27FC236}">
                <a16:creationId xmlns:a16="http://schemas.microsoft.com/office/drawing/2014/main" id="{D4CD9077-1004-7A11-1E3B-7530DEE75D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705" y="-444653"/>
            <a:ext cx="4068306" cy="3051230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8ABB1F5D-99D0-A432-5A7E-C3A2A04CCC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8429" y="1814992"/>
            <a:ext cx="5153453" cy="3427223"/>
          </a:xfrm>
          <a:prstGeom prst="rect">
            <a:avLst/>
          </a:prstGeom>
        </p:spPr>
      </p:pic>
      <p:pic>
        <p:nvPicPr>
          <p:cNvPr id="13" name="Picture 12" descr="A group of people playing a board game&#10;&#10;Description automatically generated with medium confidence">
            <a:extLst>
              <a:ext uri="{FF2B5EF4-FFF2-40B4-BE49-F238E27FC236}">
                <a16:creationId xmlns:a16="http://schemas.microsoft.com/office/drawing/2014/main" id="{6D89D320-5459-1E99-8D37-0CB69C9990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727" y="-74042"/>
            <a:ext cx="2882327" cy="3843102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B9C4C03-71DB-5191-3197-356157A68C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024" y="2121331"/>
            <a:ext cx="4788976" cy="3192650"/>
          </a:xfrm>
          <a:prstGeom prst="rect">
            <a:avLst/>
          </a:prstGeom>
        </p:spPr>
      </p:pic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A7B9137A-D516-8324-5D1F-2D3931B0FA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069" y="-207968"/>
            <a:ext cx="2340663" cy="312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6000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2" name="Группа"/>
          <p:cNvGrpSpPr/>
          <p:nvPr/>
        </p:nvGrpSpPr>
        <p:grpSpPr>
          <a:xfrm>
            <a:off x="512250" y="1236451"/>
            <a:ext cx="1810778" cy="213199"/>
            <a:chOff x="0" y="0"/>
            <a:chExt cx="4828740" cy="568529"/>
          </a:xfrm>
        </p:grpSpPr>
        <p:sp>
          <p:nvSpPr>
            <p:cNvPr id="460" name="1"/>
            <p:cNvSpPr/>
            <p:nvPr/>
          </p:nvSpPr>
          <p:spPr>
            <a:xfrm>
              <a:off x="0" y="0"/>
              <a:ext cx="568530" cy="568530"/>
            </a:xfrm>
            <a:prstGeom prst="roundRect">
              <a:avLst>
                <a:gd name="adj" fmla="val 14000"/>
              </a:avLst>
            </a:prstGeom>
            <a:solidFill>
              <a:srgbClr val="FF66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ctr">
              <a:noAutofit/>
            </a:bodyPr>
            <a:lstStyle>
              <a:lvl1pPr defTabSz="914400">
                <a:defRPr sz="2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938"/>
                <a:t>1</a:t>
              </a:r>
            </a:p>
          </p:txBody>
        </p:sp>
        <p:sp>
          <p:nvSpPr>
            <p:cNvPr id="461" name="Линия"/>
            <p:cNvSpPr/>
            <p:nvPr/>
          </p:nvSpPr>
          <p:spPr>
            <a:xfrm>
              <a:off x="974833" y="284264"/>
              <a:ext cx="3853908" cy="1"/>
            </a:xfrm>
            <a:prstGeom prst="line">
              <a:avLst/>
            </a:prstGeom>
            <a:noFill/>
            <a:ln w="63500" cap="rnd">
              <a:solidFill>
                <a:srgbClr val="FF66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338"/>
            </a:p>
          </p:txBody>
        </p:sp>
      </p:grpSp>
      <p:sp>
        <p:nvSpPr>
          <p:cNvPr id="463" name="Что входит в стартовый пакет франшизы"/>
          <p:cNvSpPr txBox="1"/>
          <p:nvPr/>
        </p:nvSpPr>
        <p:spPr>
          <a:xfrm>
            <a:off x="388131" y="483209"/>
            <a:ext cx="7477875" cy="373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l" defTabSz="2438400">
              <a:lnSpc>
                <a:spcPct val="110000"/>
              </a:lnSpc>
              <a:defRPr sz="5500" b="1" cap="all">
                <a:solidFill>
                  <a:srgbClr val="FF6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63">
                <a:latin typeface="Montserrat" pitchFamily="2" charset="77"/>
              </a:rPr>
              <a:t>Что входит в стартовый пакет франшизы</a:t>
            </a:r>
          </a:p>
        </p:txBody>
      </p:sp>
      <p:sp>
        <p:nvSpPr>
          <p:cNvPr id="464" name="Право использовать регалии проекта. Например,  официальный проект Национальной Технологической Инициативы"/>
          <p:cNvSpPr txBox="1"/>
          <p:nvPr/>
        </p:nvSpPr>
        <p:spPr>
          <a:xfrm>
            <a:off x="512250" y="1505308"/>
            <a:ext cx="1810778" cy="1372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defRPr sz="2900">
                <a:solidFill>
                  <a:srgbClr val="000000"/>
                </a:solidFill>
              </a:defRPr>
            </a:pPr>
            <a:r>
              <a:rPr sz="1088" b="1">
                <a:latin typeface="Montserrat" pitchFamily="2" charset="77"/>
              </a:rPr>
              <a:t>Право использовать регалии проекта. </a:t>
            </a:r>
            <a:r>
              <a:rPr sz="1088">
                <a:latin typeface="Montserrat" pitchFamily="2" charset="77"/>
              </a:rPr>
              <a:t>Например,  официальный проект Национальной Технологической Инициативы</a:t>
            </a:r>
          </a:p>
        </p:txBody>
      </p:sp>
      <p:sp>
        <p:nvSpPr>
          <p:cNvPr id="465" name="Право использовать методический комплекс и торговую марку «Роботрек» в рамках работы клуба"/>
          <p:cNvSpPr txBox="1"/>
          <p:nvPr/>
        </p:nvSpPr>
        <p:spPr>
          <a:xfrm>
            <a:off x="3559170" y="1604649"/>
            <a:ext cx="1847700" cy="983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defRPr sz="2900">
                <a:solidFill>
                  <a:srgbClr val="000000"/>
                </a:solidFill>
              </a:defRPr>
            </a:pPr>
            <a:r>
              <a:rPr sz="1088" b="1">
                <a:latin typeface="Montserrat" pitchFamily="2" charset="77"/>
              </a:rPr>
              <a:t>Право использовать методический комплекс</a:t>
            </a:r>
            <a:r>
              <a:rPr sz="1088">
                <a:latin typeface="Montserrat" pitchFamily="2" charset="77"/>
              </a:rPr>
              <a:t> и торговую марку «Роботрек» в рамках работы клуба</a:t>
            </a:r>
          </a:p>
        </p:txBody>
      </p:sp>
      <p:grpSp>
        <p:nvGrpSpPr>
          <p:cNvPr id="468" name="Группа"/>
          <p:cNvGrpSpPr/>
          <p:nvPr/>
        </p:nvGrpSpPr>
        <p:grpSpPr>
          <a:xfrm>
            <a:off x="3582262" y="1236451"/>
            <a:ext cx="1810778" cy="213199"/>
            <a:chOff x="0" y="0"/>
            <a:chExt cx="4828740" cy="568529"/>
          </a:xfrm>
        </p:grpSpPr>
        <p:sp>
          <p:nvSpPr>
            <p:cNvPr id="466" name="2"/>
            <p:cNvSpPr/>
            <p:nvPr/>
          </p:nvSpPr>
          <p:spPr>
            <a:xfrm>
              <a:off x="0" y="0"/>
              <a:ext cx="568530" cy="568530"/>
            </a:xfrm>
            <a:prstGeom prst="roundRect">
              <a:avLst>
                <a:gd name="adj" fmla="val 14000"/>
              </a:avLst>
            </a:prstGeom>
            <a:solidFill>
              <a:srgbClr val="FF66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ctr">
              <a:noAutofit/>
            </a:bodyPr>
            <a:lstStyle>
              <a:lvl1pPr defTabSz="914400">
                <a:defRPr sz="2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938"/>
                <a:t>2</a:t>
              </a:r>
            </a:p>
          </p:txBody>
        </p:sp>
        <p:sp>
          <p:nvSpPr>
            <p:cNvPr id="467" name="Линия"/>
            <p:cNvSpPr/>
            <p:nvPr/>
          </p:nvSpPr>
          <p:spPr>
            <a:xfrm>
              <a:off x="974833" y="284264"/>
              <a:ext cx="3853908" cy="1"/>
            </a:xfrm>
            <a:prstGeom prst="line">
              <a:avLst/>
            </a:prstGeom>
            <a:noFill/>
            <a:ln w="63500" cap="rnd">
              <a:solidFill>
                <a:srgbClr val="FF66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338"/>
            </a:p>
          </p:txBody>
        </p:sp>
      </p:grpSp>
      <p:grpSp>
        <p:nvGrpSpPr>
          <p:cNvPr id="471" name="Группа"/>
          <p:cNvGrpSpPr/>
          <p:nvPr/>
        </p:nvGrpSpPr>
        <p:grpSpPr>
          <a:xfrm>
            <a:off x="6652274" y="1236451"/>
            <a:ext cx="1810778" cy="213199"/>
            <a:chOff x="0" y="0"/>
            <a:chExt cx="4828740" cy="568529"/>
          </a:xfrm>
        </p:grpSpPr>
        <p:sp>
          <p:nvSpPr>
            <p:cNvPr id="469" name="3"/>
            <p:cNvSpPr/>
            <p:nvPr/>
          </p:nvSpPr>
          <p:spPr>
            <a:xfrm>
              <a:off x="0" y="0"/>
              <a:ext cx="568530" cy="568530"/>
            </a:xfrm>
            <a:prstGeom prst="roundRect">
              <a:avLst>
                <a:gd name="adj" fmla="val 14000"/>
              </a:avLst>
            </a:prstGeom>
            <a:solidFill>
              <a:srgbClr val="FF66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ctr">
              <a:noAutofit/>
            </a:bodyPr>
            <a:lstStyle>
              <a:lvl1pPr defTabSz="914400">
                <a:defRPr sz="2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938"/>
                <a:t>3</a:t>
              </a:r>
            </a:p>
          </p:txBody>
        </p:sp>
        <p:sp>
          <p:nvSpPr>
            <p:cNvPr id="470" name="Линия"/>
            <p:cNvSpPr/>
            <p:nvPr/>
          </p:nvSpPr>
          <p:spPr>
            <a:xfrm>
              <a:off x="974833" y="284264"/>
              <a:ext cx="3853908" cy="1"/>
            </a:xfrm>
            <a:prstGeom prst="line">
              <a:avLst/>
            </a:prstGeom>
            <a:noFill/>
            <a:ln w="63500" cap="rnd">
              <a:solidFill>
                <a:srgbClr val="FF66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338"/>
            </a:p>
          </p:txBody>
        </p:sp>
      </p:grpSp>
      <p:sp>
        <p:nvSpPr>
          <p:cNvPr id="472" name="Консультации и тех. поддержка бизнес-партнера и тренеров (дистанционно + вебинары)"/>
          <p:cNvSpPr txBox="1"/>
          <p:nvPr/>
        </p:nvSpPr>
        <p:spPr>
          <a:xfrm>
            <a:off x="6652274" y="1570229"/>
            <a:ext cx="1979476" cy="1372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defRPr sz="2900">
                <a:solidFill>
                  <a:srgbClr val="000000"/>
                </a:solidFill>
              </a:defRPr>
            </a:pPr>
            <a:r>
              <a:rPr sz="1088" b="1" dirty="0" err="1">
                <a:latin typeface="Montserrat" pitchFamily="2" charset="77"/>
              </a:rPr>
              <a:t>Консультации</a:t>
            </a:r>
            <a:r>
              <a:rPr sz="1088" b="1" dirty="0">
                <a:latin typeface="Montserrat" pitchFamily="2" charset="77"/>
              </a:rPr>
              <a:t> </a:t>
            </a:r>
            <a:r>
              <a:rPr sz="1088" b="1" dirty="0" err="1">
                <a:latin typeface="Montserrat" pitchFamily="2" charset="77"/>
              </a:rPr>
              <a:t>и</a:t>
            </a:r>
            <a:r>
              <a:rPr sz="1088" b="1" dirty="0">
                <a:latin typeface="Montserrat" pitchFamily="2" charset="77"/>
              </a:rPr>
              <a:t> </a:t>
            </a:r>
            <a:r>
              <a:rPr sz="1088" b="1" dirty="0" err="1">
                <a:latin typeface="Montserrat" pitchFamily="2" charset="77"/>
              </a:rPr>
              <a:t>тех</a:t>
            </a:r>
            <a:r>
              <a:rPr sz="1088" b="1" dirty="0">
                <a:latin typeface="Montserrat" pitchFamily="2" charset="77"/>
              </a:rPr>
              <a:t>. </a:t>
            </a:r>
            <a:r>
              <a:rPr sz="1088" b="1" dirty="0" err="1">
                <a:latin typeface="Montserrat" pitchFamily="2" charset="77"/>
              </a:rPr>
              <a:t>поддержка</a:t>
            </a:r>
            <a:r>
              <a:rPr sz="1088" dirty="0">
                <a:latin typeface="Montserrat" pitchFamily="2" charset="77"/>
              </a:rPr>
              <a:t> </a:t>
            </a:r>
            <a:r>
              <a:rPr sz="1088" dirty="0" err="1">
                <a:latin typeface="Montserrat" pitchFamily="2" charset="77"/>
              </a:rPr>
              <a:t>бизнес-партнера</a:t>
            </a:r>
            <a:r>
              <a:rPr sz="1088" dirty="0">
                <a:latin typeface="Montserrat" pitchFamily="2" charset="77"/>
              </a:rPr>
              <a:t> </a:t>
            </a:r>
            <a:r>
              <a:rPr sz="1088" dirty="0" err="1">
                <a:latin typeface="Montserrat" pitchFamily="2" charset="77"/>
              </a:rPr>
              <a:t>и</a:t>
            </a:r>
            <a:r>
              <a:rPr sz="1088" dirty="0">
                <a:latin typeface="Montserrat" pitchFamily="2" charset="77"/>
              </a:rPr>
              <a:t> </a:t>
            </a:r>
            <a:r>
              <a:rPr sz="1088" dirty="0" err="1">
                <a:latin typeface="Montserrat" pitchFamily="2" charset="77"/>
              </a:rPr>
              <a:t>тренеров</a:t>
            </a:r>
            <a:r>
              <a:rPr sz="1088" dirty="0">
                <a:latin typeface="Montserrat" pitchFamily="2" charset="77"/>
              </a:rPr>
              <a:t> (</a:t>
            </a:r>
            <a:r>
              <a:rPr sz="1088" dirty="0" err="1">
                <a:latin typeface="Montserrat" pitchFamily="2" charset="77"/>
              </a:rPr>
              <a:t>дистанционно</a:t>
            </a:r>
            <a:r>
              <a:rPr sz="1088" dirty="0">
                <a:latin typeface="Montserrat" pitchFamily="2" charset="77"/>
              </a:rPr>
              <a:t> + </a:t>
            </a:r>
            <a:r>
              <a:rPr sz="1088" dirty="0" err="1">
                <a:latin typeface="Montserrat" pitchFamily="2" charset="77"/>
              </a:rPr>
              <a:t>вебинары</a:t>
            </a:r>
            <a:r>
              <a:rPr sz="1088" dirty="0">
                <a:latin typeface="Montserrat" pitchFamily="2" charset="77"/>
              </a:rPr>
              <a:t>)</a:t>
            </a:r>
            <a:r>
              <a:rPr lang="ru-RU" sz="1088" dirty="0">
                <a:latin typeface="Montserrat" pitchFamily="2" charset="77"/>
              </a:rPr>
              <a:t>, помощь в поиске и подборе педагогов</a:t>
            </a:r>
            <a:endParaRPr sz="1088" dirty="0">
              <a:latin typeface="Montserrat" pitchFamily="2" charset="77"/>
            </a:endParaRPr>
          </a:p>
        </p:txBody>
      </p:sp>
      <p:grpSp>
        <p:nvGrpSpPr>
          <p:cNvPr id="475" name="Группа"/>
          <p:cNvGrpSpPr/>
          <p:nvPr/>
        </p:nvGrpSpPr>
        <p:grpSpPr>
          <a:xfrm>
            <a:off x="512250" y="3078174"/>
            <a:ext cx="1810778" cy="213199"/>
            <a:chOff x="0" y="0"/>
            <a:chExt cx="4828740" cy="568529"/>
          </a:xfrm>
        </p:grpSpPr>
        <p:sp>
          <p:nvSpPr>
            <p:cNvPr id="473" name="4"/>
            <p:cNvSpPr/>
            <p:nvPr/>
          </p:nvSpPr>
          <p:spPr>
            <a:xfrm>
              <a:off x="0" y="0"/>
              <a:ext cx="568530" cy="568530"/>
            </a:xfrm>
            <a:prstGeom prst="roundRect">
              <a:avLst>
                <a:gd name="adj" fmla="val 14000"/>
              </a:avLst>
            </a:prstGeom>
            <a:solidFill>
              <a:srgbClr val="FF66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ctr">
              <a:noAutofit/>
            </a:bodyPr>
            <a:lstStyle>
              <a:lvl1pPr defTabSz="914400">
                <a:defRPr sz="2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938"/>
                <a:t>4</a:t>
              </a:r>
            </a:p>
          </p:txBody>
        </p:sp>
        <p:sp>
          <p:nvSpPr>
            <p:cNvPr id="474" name="Линия"/>
            <p:cNvSpPr/>
            <p:nvPr/>
          </p:nvSpPr>
          <p:spPr>
            <a:xfrm>
              <a:off x="974833" y="284264"/>
              <a:ext cx="3853908" cy="1"/>
            </a:xfrm>
            <a:prstGeom prst="line">
              <a:avLst/>
            </a:prstGeom>
            <a:noFill/>
            <a:ln w="63500" cap="rnd">
              <a:solidFill>
                <a:srgbClr val="FF66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338"/>
            </a:p>
          </p:txBody>
        </p:sp>
      </p:grpSp>
      <p:sp>
        <p:nvSpPr>
          <p:cNvPr id="476" name="Доступ к соревнованиям по цифровым технологиям ДЕТалька и международным соревнованиям IYRC"/>
          <p:cNvSpPr txBox="1"/>
          <p:nvPr/>
        </p:nvSpPr>
        <p:spPr>
          <a:xfrm>
            <a:off x="512249" y="3455168"/>
            <a:ext cx="2020557" cy="156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>
            <a:spAutoFit/>
          </a:bodyPr>
          <a:lstStyle/>
          <a:p>
            <a:pPr algn="l" defTabSz="914400">
              <a:lnSpc>
                <a:spcPct val="115000"/>
              </a:lnSpc>
              <a:defRPr sz="2900">
                <a:solidFill>
                  <a:srgbClr val="000000"/>
                </a:solidFill>
              </a:defRPr>
            </a:pPr>
            <a:r>
              <a:rPr sz="1088" b="1" dirty="0" err="1">
                <a:latin typeface="Montserrat" pitchFamily="2" charset="77"/>
              </a:rPr>
              <a:t>Доступ</a:t>
            </a:r>
            <a:r>
              <a:rPr sz="1088" b="1" dirty="0">
                <a:latin typeface="Montserrat" pitchFamily="2" charset="77"/>
              </a:rPr>
              <a:t> </a:t>
            </a:r>
            <a:r>
              <a:rPr sz="1088" b="1" dirty="0" err="1">
                <a:latin typeface="Montserrat" pitchFamily="2" charset="77"/>
              </a:rPr>
              <a:t>к</a:t>
            </a:r>
            <a:r>
              <a:rPr sz="1088" b="1" dirty="0">
                <a:latin typeface="Montserrat" pitchFamily="2" charset="77"/>
              </a:rPr>
              <a:t> </a:t>
            </a:r>
            <a:r>
              <a:rPr lang="ru-RU" sz="1088" b="1" dirty="0">
                <a:latin typeface="Montserrat" pitchFamily="2" charset="77"/>
              </a:rPr>
              <a:t>мероприятиям</a:t>
            </a:r>
            <a:r>
              <a:rPr sz="1088" b="1" dirty="0">
                <a:latin typeface="Montserrat" pitchFamily="2" charset="77"/>
              </a:rPr>
              <a:t> </a:t>
            </a:r>
            <a:endParaRPr lang="ru-RU" sz="1088" b="1" dirty="0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defRPr sz="2900">
                <a:solidFill>
                  <a:srgbClr val="000000"/>
                </a:solidFill>
              </a:defRPr>
            </a:pPr>
            <a:r>
              <a:rPr lang="ru-RU" sz="1088" dirty="0">
                <a:latin typeface="Montserrat" pitchFamily="2" charset="77"/>
              </a:rPr>
              <a:t>в том числе соревнованиям по </a:t>
            </a:r>
            <a:r>
              <a:rPr sz="1088" dirty="0" err="1">
                <a:latin typeface="Montserrat" pitchFamily="2" charset="77"/>
              </a:rPr>
              <a:t>цифровым</a:t>
            </a:r>
            <a:r>
              <a:rPr sz="1088" dirty="0">
                <a:latin typeface="Montserrat" pitchFamily="2" charset="77"/>
              </a:rPr>
              <a:t> </a:t>
            </a:r>
            <a:r>
              <a:rPr sz="1088" dirty="0" err="1">
                <a:latin typeface="Montserrat" pitchFamily="2" charset="77"/>
              </a:rPr>
              <a:t>технологиям</a:t>
            </a:r>
            <a:r>
              <a:rPr sz="1088" dirty="0">
                <a:latin typeface="Montserrat" pitchFamily="2" charset="77"/>
              </a:rPr>
              <a:t> </a:t>
            </a:r>
            <a:r>
              <a:rPr sz="1088" dirty="0" err="1">
                <a:latin typeface="Montserrat" pitchFamily="2" charset="77"/>
              </a:rPr>
              <a:t>ДЕТалька</a:t>
            </a:r>
            <a:r>
              <a:rPr sz="1088" dirty="0">
                <a:latin typeface="Montserrat" pitchFamily="2" charset="77"/>
              </a:rPr>
              <a:t> </a:t>
            </a:r>
            <a:r>
              <a:rPr sz="1088" dirty="0" err="1">
                <a:latin typeface="Montserrat" pitchFamily="2" charset="77"/>
              </a:rPr>
              <a:t>и</a:t>
            </a:r>
            <a:r>
              <a:rPr sz="1088" dirty="0">
                <a:latin typeface="Montserrat" pitchFamily="2" charset="77"/>
              </a:rPr>
              <a:t> </a:t>
            </a:r>
            <a:r>
              <a:rPr sz="1088" dirty="0" err="1">
                <a:latin typeface="Montserrat" pitchFamily="2" charset="77"/>
              </a:rPr>
              <a:t>международным</a:t>
            </a:r>
            <a:r>
              <a:rPr sz="1088" dirty="0">
                <a:latin typeface="Montserrat" pitchFamily="2" charset="77"/>
              </a:rPr>
              <a:t> </a:t>
            </a:r>
            <a:r>
              <a:rPr sz="1088" dirty="0" err="1">
                <a:latin typeface="Montserrat" pitchFamily="2" charset="77"/>
              </a:rPr>
              <a:t>соревнованиям</a:t>
            </a:r>
            <a:r>
              <a:rPr sz="1088" dirty="0">
                <a:latin typeface="Montserrat" pitchFamily="2" charset="77"/>
              </a:rPr>
              <a:t> IYRC</a:t>
            </a:r>
            <a:r>
              <a:rPr lang="ru-RU" sz="1088" dirty="0">
                <a:latin typeface="Montserrat" pitchFamily="2" charset="77"/>
              </a:rPr>
              <a:t>, вебинарам и т.д. </a:t>
            </a:r>
            <a:endParaRPr sz="1088" dirty="0">
              <a:latin typeface="Montserrat" pitchFamily="2" charset="77"/>
            </a:endParaRPr>
          </a:p>
        </p:txBody>
      </p:sp>
      <p:sp>
        <p:nvSpPr>
          <p:cNvPr id="477" name="Материалы в составе франчайзингового пакета (образцы документов, маркетинговые материалы и др.)"/>
          <p:cNvSpPr txBox="1"/>
          <p:nvPr/>
        </p:nvSpPr>
        <p:spPr>
          <a:xfrm>
            <a:off x="3559170" y="3455168"/>
            <a:ext cx="1847700" cy="118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/>
          <a:p>
            <a:pPr algn="l" defTabSz="914400">
              <a:lnSpc>
                <a:spcPct val="115000"/>
              </a:lnSpc>
              <a:defRPr sz="2900">
                <a:solidFill>
                  <a:srgbClr val="000000"/>
                </a:solidFill>
              </a:defRPr>
            </a:pPr>
            <a:r>
              <a:rPr sz="1088" b="1">
                <a:latin typeface="Montserrat" pitchFamily="2" charset="77"/>
              </a:rPr>
              <a:t>Материалы в составе </a:t>
            </a:r>
            <a:r>
              <a:rPr sz="1088">
                <a:latin typeface="Montserrat" pitchFamily="2" charset="77"/>
              </a:rPr>
              <a:t>франчайзингового пакета (образцы документов, маркетинговые материалы и др.)</a:t>
            </a:r>
          </a:p>
        </p:txBody>
      </p:sp>
      <p:grpSp>
        <p:nvGrpSpPr>
          <p:cNvPr id="480" name="Группа"/>
          <p:cNvGrpSpPr/>
          <p:nvPr/>
        </p:nvGrpSpPr>
        <p:grpSpPr>
          <a:xfrm>
            <a:off x="3582262" y="3078174"/>
            <a:ext cx="1810778" cy="213199"/>
            <a:chOff x="0" y="0"/>
            <a:chExt cx="4828740" cy="568529"/>
          </a:xfrm>
        </p:grpSpPr>
        <p:sp>
          <p:nvSpPr>
            <p:cNvPr id="478" name="5"/>
            <p:cNvSpPr/>
            <p:nvPr/>
          </p:nvSpPr>
          <p:spPr>
            <a:xfrm>
              <a:off x="0" y="0"/>
              <a:ext cx="568530" cy="568530"/>
            </a:xfrm>
            <a:prstGeom prst="roundRect">
              <a:avLst>
                <a:gd name="adj" fmla="val 14000"/>
              </a:avLst>
            </a:prstGeom>
            <a:solidFill>
              <a:srgbClr val="FF66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ctr">
              <a:noAutofit/>
            </a:bodyPr>
            <a:lstStyle>
              <a:lvl1pPr defTabSz="914400">
                <a:defRPr sz="2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938"/>
                <a:t>5</a:t>
              </a:r>
            </a:p>
          </p:txBody>
        </p:sp>
        <p:sp>
          <p:nvSpPr>
            <p:cNvPr id="479" name="Линия"/>
            <p:cNvSpPr/>
            <p:nvPr/>
          </p:nvSpPr>
          <p:spPr>
            <a:xfrm>
              <a:off x="974833" y="284264"/>
              <a:ext cx="3853908" cy="1"/>
            </a:xfrm>
            <a:prstGeom prst="line">
              <a:avLst/>
            </a:prstGeom>
            <a:noFill/>
            <a:ln w="63500" cap="rnd">
              <a:solidFill>
                <a:srgbClr val="FF66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338"/>
            </a:p>
          </p:txBody>
        </p:sp>
      </p:grpSp>
      <p:grpSp>
        <p:nvGrpSpPr>
          <p:cNvPr id="483" name="Группа"/>
          <p:cNvGrpSpPr/>
          <p:nvPr/>
        </p:nvGrpSpPr>
        <p:grpSpPr>
          <a:xfrm>
            <a:off x="6652274" y="3078174"/>
            <a:ext cx="1810778" cy="213199"/>
            <a:chOff x="0" y="0"/>
            <a:chExt cx="4828740" cy="568529"/>
          </a:xfrm>
        </p:grpSpPr>
        <p:sp>
          <p:nvSpPr>
            <p:cNvPr id="481" name="6"/>
            <p:cNvSpPr/>
            <p:nvPr/>
          </p:nvSpPr>
          <p:spPr>
            <a:xfrm>
              <a:off x="0" y="0"/>
              <a:ext cx="568530" cy="568530"/>
            </a:xfrm>
            <a:prstGeom prst="roundRect">
              <a:avLst>
                <a:gd name="adj" fmla="val 14000"/>
              </a:avLst>
            </a:prstGeom>
            <a:solidFill>
              <a:srgbClr val="FF66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145" tIns="17145" rIns="17145" bIns="17145" numCol="1" anchor="ctr">
              <a:noAutofit/>
            </a:bodyPr>
            <a:lstStyle>
              <a:lvl1pPr defTabSz="914400">
                <a:defRPr sz="2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938"/>
                <a:t>6</a:t>
              </a:r>
            </a:p>
          </p:txBody>
        </p:sp>
        <p:sp>
          <p:nvSpPr>
            <p:cNvPr id="482" name="Линия"/>
            <p:cNvSpPr/>
            <p:nvPr/>
          </p:nvSpPr>
          <p:spPr>
            <a:xfrm>
              <a:off x="974833" y="284264"/>
              <a:ext cx="3853908" cy="1"/>
            </a:xfrm>
            <a:prstGeom prst="line">
              <a:avLst/>
            </a:prstGeom>
            <a:noFill/>
            <a:ln w="63500" cap="rnd">
              <a:solidFill>
                <a:srgbClr val="FF66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338"/>
            </a:p>
          </p:txBody>
        </p:sp>
      </p:grpSp>
      <p:sp>
        <p:nvSpPr>
          <p:cNvPr id="484" name="Доступ к партнерским проектам и оптовый прайс на конструкторы"/>
          <p:cNvSpPr txBox="1"/>
          <p:nvPr/>
        </p:nvSpPr>
        <p:spPr>
          <a:xfrm>
            <a:off x="6652274" y="3455168"/>
            <a:ext cx="1810778" cy="598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/>
          <a:p>
            <a:pPr algn="l" defTabSz="914400">
              <a:lnSpc>
                <a:spcPct val="115000"/>
              </a:lnSpc>
              <a:defRPr sz="2900">
                <a:solidFill>
                  <a:srgbClr val="000000"/>
                </a:solidFill>
              </a:defRPr>
            </a:pPr>
            <a:r>
              <a:rPr sz="1088" b="1" dirty="0" err="1">
                <a:latin typeface="Montserrat" pitchFamily="2" charset="77"/>
              </a:rPr>
              <a:t>Доступ</a:t>
            </a:r>
            <a:r>
              <a:rPr sz="1088" b="1" dirty="0">
                <a:latin typeface="Montserrat" pitchFamily="2" charset="77"/>
              </a:rPr>
              <a:t> </a:t>
            </a:r>
            <a:r>
              <a:rPr sz="1088" b="1" dirty="0" err="1">
                <a:latin typeface="Montserrat" pitchFamily="2" charset="77"/>
              </a:rPr>
              <a:t>к</a:t>
            </a:r>
            <a:r>
              <a:rPr sz="1088" b="1" dirty="0">
                <a:latin typeface="Montserrat" pitchFamily="2" charset="77"/>
              </a:rPr>
              <a:t> </a:t>
            </a:r>
            <a:r>
              <a:rPr sz="1088" b="1" dirty="0" err="1">
                <a:latin typeface="Montserrat" pitchFamily="2" charset="77"/>
              </a:rPr>
              <a:t>партнерским</a:t>
            </a:r>
            <a:r>
              <a:rPr sz="1088" b="1" dirty="0">
                <a:latin typeface="Montserrat" pitchFamily="2" charset="77"/>
              </a:rPr>
              <a:t> </a:t>
            </a:r>
            <a:r>
              <a:rPr sz="1088" b="1" dirty="0" err="1">
                <a:latin typeface="Montserrat" pitchFamily="2" charset="77"/>
              </a:rPr>
              <a:t>проектам</a:t>
            </a:r>
            <a:r>
              <a:rPr sz="1088" dirty="0">
                <a:latin typeface="Montserrat" pitchFamily="2" charset="77"/>
              </a:rPr>
              <a:t> </a:t>
            </a:r>
            <a:r>
              <a:rPr sz="1088" dirty="0" err="1">
                <a:latin typeface="Montserrat" pitchFamily="2" charset="77"/>
              </a:rPr>
              <a:t>и</a:t>
            </a:r>
            <a:r>
              <a:rPr sz="1088" dirty="0">
                <a:latin typeface="Montserrat" pitchFamily="2" charset="77"/>
              </a:rPr>
              <a:t> </a:t>
            </a:r>
            <a:r>
              <a:rPr sz="1088" dirty="0" err="1">
                <a:latin typeface="Montserrat" pitchFamily="2" charset="77"/>
              </a:rPr>
              <a:t>оптовый</a:t>
            </a:r>
            <a:r>
              <a:rPr sz="1088" dirty="0">
                <a:latin typeface="Montserrat" pitchFamily="2" charset="77"/>
              </a:rPr>
              <a:t> </a:t>
            </a:r>
            <a:r>
              <a:rPr sz="1088" dirty="0" err="1">
                <a:latin typeface="Montserrat" pitchFamily="2" charset="77"/>
              </a:rPr>
              <a:t>прайс</a:t>
            </a:r>
            <a:r>
              <a:rPr sz="1088" dirty="0">
                <a:latin typeface="Montserrat" pitchFamily="2" charset="77"/>
              </a:rPr>
              <a:t> </a:t>
            </a:r>
            <a:r>
              <a:rPr sz="1088" dirty="0" err="1">
                <a:latin typeface="Montserrat" pitchFamily="2" charset="77"/>
              </a:rPr>
              <a:t>на</a:t>
            </a:r>
            <a:r>
              <a:rPr sz="1088" dirty="0">
                <a:latin typeface="Montserrat" pitchFamily="2" charset="77"/>
              </a:rPr>
              <a:t> </a:t>
            </a:r>
            <a:r>
              <a:rPr sz="1088" dirty="0" err="1">
                <a:latin typeface="Montserrat" pitchFamily="2" charset="77"/>
              </a:rPr>
              <a:t>конструкторы</a:t>
            </a:r>
            <a:endParaRPr sz="1088" dirty="0">
              <a:latin typeface="Montserrat" pitchFamily="2" charset="77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Базовые курсы, входящие в стартовый пакет франшизы"/>
          <p:cNvSpPr txBox="1"/>
          <p:nvPr/>
        </p:nvSpPr>
        <p:spPr>
          <a:xfrm>
            <a:off x="388131" y="483209"/>
            <a:ext cx="6168429" cy="373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l" defTabSz="2438400">
              <a:lnSpc>
                <a:spcPct val="110000"/>
              </a:lnSpc>
              <a:defRPr sz="5500" b="1" cap="all">
                <a:solidFill>
                  <a:srgbClr val="FF6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2063" dirty="0"/>
              <a:t>Пакеты </a:t>
            </a:r>
            <a:r>
              <a:rPr sz="2063" dirty="0" err="1"/>
              <a:t>франшизы</a:t>
            </a:r>
            <a:endParaRPr sz="206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933DE1-2E97-A041-9F72-B9A8AEE0388F}"/>
              </a:ext>
            </a:extLst>
          </p:cNvPr>
          <p:cNvSpPr txBox="1"/>
          <p:nvPr/>
        </p:nvSpPr>
        <p:spPr>
          <a:xfrm>
            <a:off x="375436" y="1004681"/>
            <a:ext cx="819723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Потенциальным франчайзи предоставлена возможность сформировать собственную «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К</a:t>
            </a:r>
            <a:r>
              <a:rPr kumimoji="0" lang="ru-RU" sz="20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орзину пакетов франшизы», ориентируясь на возраст детей и необходимую технологию.  От этого зависит паушальный взнос и сумма инвестиций в учебное оборудование. 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F13911-AFD8-0D69-F60A-9CE4AA51DD5A}"/>
              </a:ext>
            </a:extLst>
          </p:cNvPr>
          <p:cNvSpPr txBox="1"/>
          <p:nvPr/>
        </p:nvSpPr>
        <p:spPr>
          <a:xfrm>
            <a:off x="4992705" y="2657420"/>
            <a:ext cx="3579963" cy="2595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indent="-28575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робототехника</a:t>
            </a:r>
          </a:p>
          <a:p>
            <a:pPr marL="285750" marR="0" indent="-28575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электроника</a:t>
            </a:r>
          </a:p>
          <a:p>
            <a:pPr marL="285750" marR="0" indent="-28575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нейротехнологии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Montserrat" pitchFamily="2" charset="77"/>
            </a:endParaRPr>
          </a:p>
          <a:p>
            <a:pPr marL="285750" marR="0" indent="-28575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программирование </a:t>
            </a:r>
          </a:p>
          <a:p>
            <a:pPr marL="285750" marR="0" indent="-28575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аддитивные технологии </a:t>
            </a:r>
          </a:p>
          <a:p>
            <a:pPr marL="285750" marR="0" indent="-28575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искусственный интеллект </a:t>
            </a:r>
          </a:p>
          <a:p>
            <a:pPr marL="285750" marR="0" indent="-28575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интернет вещей</a:t>
            </a:r>
          </a:p>
          <a:p>
            <a:pPr marL="285750" marR="0" indent="-28575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компьютерное зрение</a:t>
            </a:r>
          </a:p>
          <a:p>
            <a:pPr marL="285750" marR="0" indent="-28575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6649D8-584C-4B04-C491-34464135FD05}"/>
              </a:ext>
            </a:extLst>
          </p:cNvPr>
          <p:cNvSpPr txBox="1"/>
          <p:nvPr/>
        </p:nvSpPr>
        <p:spPr>
          <a:xfrm>
            <a:off x="347048" y="2723102"/>
            <a:ext cx="3804248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Дети от 4 до 7 лет</a:t>
            </a:r>
            <a:endParaRPr kumimoji="0" lang="en-CA" sz="18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Дети от 7 до 9 лет</a:t>
            </a:r>
            <a:endParaRPr lang="en-CA" sz="1800" dirty="0">
              <a:solidFill>
                <a:schemeClr val="bg2">
                  <a:lumMod val="10000"/>
                </a:schemeClr>
              </a:solidFill>
              <a:latin typeface="Montserrat" pitchFamily="2" charset="77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Дети от </a:t>
            </a:r>
            <a:r>
              <a:rPr kumimoji="0" lang="en-CA" sz="1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10</a:t>
            </a:r>
            <a: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до 1</a:t>
            </a:r>
            <a:r>
              <a:rPr kumimoji="0" lang="en-CA" sz="1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2 </a:t>
            </a:r>
            <a: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лет</a:t>
            </a:r>
            <a:endParaRPr kumimoji="0" lang="en-CA" sz="18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Дети от 12 лет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D68301-9566-3C13-FF1B-83772FFFB88D}"/>
              </a:ext>
            </a:extLst>
          </p:cNvPr>
          <p:cNvCxnSpPr>
            <a:cxnSpLocks/>
          </p:cNvCxnSpPr>
          <p:nvPr/>
        </p:nvCxnSpPr>
        <p:spPr>
          <a:xfrm>
            <a:off x="4470995" y="2677917"/>
            <a:ext cx="0" cy="2189567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Базовые курсы, входящие в стартовый пакет франшизы"/>
          <p:cNvSpPr txBox="1"/>
          <p:nvPr/>
        </p:nvSpPr>
        <p:spPr>
          <a:xfrm>
            <a:off x="388131" y="483209"/>
            <a:ext cx="6168429" cy="373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>
            <a:spAutoFit/>
          </a:bodyPr>
          <a:lstStyle>
            <a:lvl1pPr algn="l" defTabSz="2438400">
              <a:lnSpc>
                <a:spcPct val="110000"/>
              </a:lnSpc>
              <a:defRPr sz="5500" b="1" cap="all">
                <a:solidFill>
                  <a:srgbClr val="FF6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Коммерческие условия </a:t>
            </a:r>
            <a:r>
              <a:rPr sz="2063" dirty="0" err="1">
                <a:latin typeface="Montserrat" pitchFamily="2" charset="77"/>
              </a:rPr>
              <a:t>франшизы</a:t>
            </a:r>
            <a:endParaRPr sz="2063" dirty="0"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933DE1-2E97-A041-9F72-B9A8AEE0388F}"/>
              </a:ext>
            </a:extLst>
          </p:cNvPr>
          <p:cNvSpPr txBox="1"/>
          <p:nvPr/>
        </p:nvSpPr>
        <p:spPr>
          <a:xfrm>
            <a:off x="473384" y="1031862"/>
            <a:ext cx="8197232" cy="34881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0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Паушальный взнос ( от 150 тысяч рублей) зависит от «Корзины пакетов франшизы» и количества открываемых клубов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Роялти 5% с оборота (не менее 5 тысяч рублей в месяц)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0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Право открыть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либо </a:t>
            </a:r>
            <a:r>
              <a:rPr kumimoji="0" lang="ru-RU" sz="20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один центр РОБОТРЕК на оговоренной территории, либо несколько центров, либо получить мастер-франшизу (от этого зависит сумма паушального взноса)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Стартовые минимальные инвестиции от 1 млн рублей в зависимости от количества курсов и оборудования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ru-RU" sz="20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Окупаемость от 9 месяцев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0540771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Базовые курсы, входящие в стартовый пакет франшизы"/>
          <p:cNvSpPr txBox="1"/>
          <p:nvPr/>
        </p:nvSpPr>
        <p:spPr>
          <a:xfrm>
            <a:off x="379504" y="327933"/>
            <a:ext cx="7004707" cy="715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>
            <a:spAutoFit/>
          </a:bodyPr>
          <a:lstStyle>
            <a:lvl1pPr algn="l" defTabSz="2438400">
              <a:lnSpc>
                <a:spcPct val="110000"/>
              </a:lnSpc>
              <a:defRPr sz="5500" b="1" cap="all">
                <a:solidFill>
                  <a:srgbClr val="FF6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Государственная поддержка социального предпринимательства</a:t>
            </a:r>
            <a:endParaRPr sz="2063" dirty="0">
              <a:latin typeface="Montserra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9A9C83-6ECD-95AE-7585-6499118A56D3}"/>
              </a:ext>
            </a:extLst>
          </p:cNvPr>
          <p:cNvSpPr txBox="1"/>
          <p:nvPr/>
        </p:nvSpPr>
        <p:spPr>
          <a:xfrm>
            <a:off x="379504" y="1972971"/>
            <a:ext cx="836762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Для открытия центра робототехники и цифровых технологий РОБОТРЕК </a:t>
            </a:r>
            <a:r>
              <a:rPr kumimoji="0" lang="ru-RU" sz="2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важно </a:t>
            </a:r>
            <a:r>
              <a:rPr kumimoji="0" lang="ru-RU" sz="240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изучить программы поддержки социального предпринимательства в вашем регионе (гранты, субсидии и др.)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485882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2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Google Shape;293;p55"/>
          <p:cNvSpPr txBox="1"/>
          <p:nvPr/>
        </p:nvSpPr>
        <p:spPr>
          <a:xfrm>
            <a:off x="388132" y="875804"/>
            <a:ext cx="6758060" cy="806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>
            <a:spAutoFit/>
          </a:bodyPr>
          <a:lstStyle/>
          <a:p>
            <a:pPr algn="l" defTabSz="914400">
              <a:lnSpc>
                <a:spcPct val="115000"/>
              </a:lnSpc>
              <a:defRPr sz="3200">
                <a:solidFill>
                  <a:srgbClr val="000000"/>
                </a:solidFill>
              </a:defRPr>
            </a:pPr>
            <a:r>
              <a:rPr sz="1200" dirty="0" err="1">
                <a:latin typeface="Montserrat" pitchFamily="2" charset="77"/>
              </a:rPr>
              <a:t>Часто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франшизу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покупают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родители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детей</a:t>
            </a:r>
            <a:r>
              <a:rPr sz="1200" dirty="0">
                <a:latin typeface="Montserrat" pitchFamily="2" charset="77"/>
              </a:rPr>
              <a:t>, </a:t>
            </a:r>
            <a:r>
              <a:rPr sz="1200" dirty="0" err="1">
                <a:latin typeface="Montserrat" pitchFamily="2" charset="77"/>
              </a:rPr>
              <a:t>которые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занимаются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в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наших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центрах</a:t>
            </a:r>
            <a:r>
              <a:rPr sz="1200" dirty="0">
                <a:latin typeface="Montserrat" pitchFamily="2" charset="77"/>
              </a:rPr>
              <a:t>.</a:t>
            </a:r>
            <a:endParaRPr sz="450" dirty="0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defRPr sz="3200">
                <a:solidFill>
                  <a:srgbClr val="000000"/>
                </a:solidFill>
              </a:defRPr>
            </a:pPr>
            <a:r>
              <a:rPr sz="1200" dirty="0" err="1">
                <a:latin typeface="Montserrat" pitchFamily="2" charset="77"/>
              </a:rPr>
              <a:t>Это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лучший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показатель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качества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нашего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обучения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и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его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актуальности</a:t>
            </a:r>
            <a:r>
              <a:rPr sz="1200" dirty="0">
                <a:latin typeface="Montserrat" pitchFamily="2" charset="77"/>
              </a:rPr>
              <a:t>. </a:t>
            </a:r>
          </a:p>
        </p:txBody>
      </p:sp>
      <p:pic>
        <p:nvPicPr>
          <p:cNvPr id="422" name="Слой.tiff" descr="Слой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287" y="1748679"/>
            <a:ext cx="534213" cy="612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Слой.tiff" descr="Слой.tif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287" y="3907632"/>
            <a:ext cx="534213" cy="534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Слой.tiff" descr="Слой.tif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287" y="2853988"/>
            <a:ext cx="534213" cy="534212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Индивидуальный предприниматель…"/>
          <p:cNvSpPr txBox="1"/>
          <p:nvPr/>
        </p:nvSpPr>
        <p:spPr>
          <a:xfrm>
            <a:off x="1713993" y="1735746"/>
            <a:ext cx="6001503" cy="868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defRPr sz="3200" b="1">
                <a:solidFill>
                  <a:srgbClr val="000000"/>
                </a:solidFill>
              </a:defRPr>
            </a:pPr>
            <a:r>
              <a:rPr sz="1200" dirty="0" err="1">
                <a:latin typeface="Montserrat" pitchFamily="2" charset="77"/>
              </a:rPr>
              <a:t>Индивидуальный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предприниматель</a:t>
            </a:r>
            <a:endParaRPr sz="450" dirty="0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defRPr sz="3200">
                <a:solidFill>
                  <a:srgbClr val="000000"/>
                </a:solidFill>
              </a:defRPr>
            </a:pPr>
            <a:r>
              <a:rPr sz="1200" dirty="0" err="1">
                <a:latin typeface="Montserrat" pitchFamily="2" charset="77"/>
              </a:rPr>
              <a:t>Инвестирует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в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открытие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клубов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собственные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или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субсидированные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средства</a:t>
            </a:r>
            <a:r>
              <a:rPr sz="1200" dirty="0">
                <a:latin typeface="Montserrat" pitchFamily="2" charset="77"/>
              </a:rPr>
              <a:t>. </a:t>
            </a:r>
            <a:r>
              <a:rPr sz="1200" dirty="0" err="1">
                <a:latin typeface="Montserrat" pitchFamily="2" charset="77"/>
              </a:rPr>
              <a:t>Развивает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социальный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бизнес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и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занимается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ранней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профориентацией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детей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в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сфере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научно-технического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творчества</a:t>
            </a:r>
            <a:r>
              <a:rPr sz="1200" dirty="0">
                <a:latin typeface="Montserrat" pitchFamily="2" charset="77"/>
              </a:rPr>
              <a:t>. </a:t>
            </a:r>
          </a:p>
        </p:txBody>
      </p:sp>
      <p:sp>
        <p:nvSpPr>
          <p:cNvPr id="426" name="Владелец научно-технического клуба или центра развития ребенка…"/>
          <p:cNvSpPr txBox="1"/>
          <p:nvPr/>
        </p:nvSpPr>
        <p:spPr>
          <a:xfrm>
            <a:off x="1713993" y="3632122"/>
            <a:ext cx="5469116" cy="108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defRPr sz="3200" b="1">
                <a:solidFill>
                  <a:srgbClr val="000000"/>
                </a:solidFill>
              </a:defRPr>
            </a:pPr>
            <a:r>
              <a:rPr sz="1200">
                <a:latin typeface="Montserrat" pitchFamily="2" charset="77"/>
              </a:rPr>
              <a:t>Владелец научно-технического клуба или центра развития ребенка</a:t>
            </a:r>
            <a:endParaRPr sz="450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defRPr sz="3200">
                <a:solidFill>
                  <a:srgbClr val="000000"/>
                </a:solidFill>
              </a:defRPr>
            </a:pPr>
            <a:r>
              <a:rPr sz="1200">
                <a:latin typeface="Montserrat" pitchFamily="2" charset="77"/>
              </a:rPr>
              <a:t>Владеет собственным клубом, но его работа не устраивает, поэтому хочет присоединиться к сильному бренду и систематизировать процессы.</a:t>
            </a:r>
          </a:p>
        </p:txBody>
      </p:sp>
      <p:sp>
        <p:nvSpPr>
          <p:cNvPr id="427" name="Предприятие…"/>
          <p:cNvSpPr txBox="1"/>
          <p:nvPr/>
        </p:nvSpPr>
        <p:spPr>
          <a:xfrm>
            <a:off x="1713993" y="2841348"/>
            <a:ext cx="5592573" cy="660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defRPr sz="3200" b="1">
                <a:solidFill>
                  <a:srgbClr val="000000"/>
                </a:solidFill>
              </a:defRPr>
            </a:pPr>
            <a:r>
              <a:rPr lang="ru-RU" sz="1200" dirty="0">
                <a:latin typeface="Montserrat" pitchFamily="2" charset="77"/>
              </a:rPr>
              <a:t>Бизнес</a:t>
            </a:r>
            <a:endParaRPr sz="450" dirty="0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defRPr sz="3200">
                <a:solidFill>
                  <a:srgbClr val="000000"/>
                </a:solidFill>
              </a:defRPr>
            </a:pPr>
            <a:r>
              <a:rPr lang="ru-RU" sz="1200" dirty="0">
                <a:latin typeface="Montserrat" pitchFamily="2" charset="77"/>
              </a:rPr>
              <a:t>Компания, желающая диверсифицировать направления деятельности</a:t>
            </a:r>
            <a:r>
              <a:rPr sz="1200" dirty="0">
                <a:latin typeface="Montserrat" pitchFamily="2" charset="77"/>
              </a:rPr>
              <a:t>.</a:t>
            </a:r>
          </a:p>
        </p:txBody>
      </p:sp>
      <p:sp>
        <p:nvSpPr>
          <p:cNvPr id="433" name="ИДЕАЛЬНЫЙ ПАРТНЕР ДЛЯ НАС"/>
          <p:cNvSpPr txBox="1"/>
          <p:nvPr/>
        </p:nvSpPr>
        <p:spPr>
          <a:xfrm>
            <a:off x="388132" y="483209"/>
            <a:ext cx="6038822" cy="373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l" defTabSz="2438400">
              <a:lnSpc>
                <a:spcPct val="110000"/>
              </a:lnSpc>
              <a:defRPr sz="5500" b="1" cap="all">
                <a:solidFill>
                  <a:srgbClr val="FF6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63" dirty="0">
                <a:latin typeface="Montserrat" pitchFamily="2" charset="77"/>
              </a:rPr>
              <a:t>ИДЕАЛЬНЫЙ ПАРТНЕР ДЛЯ НАС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Слой.tiff" descr="Слой.tiff"/>
          <p:cNvPicPr>
            <a:picLocks noChangeAspect="1"/>
          </p:cNvPicPr>
          <p:nvPr/>
        </p:nvPicPr>
        <p:blipFill>
          <a:blip r:embed="rId2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EAVYAzyX50Q.jpg" descr="EAVYAzyX50Q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71" y="1322834"/>
            <a:ext cx="3777611" cy="2833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IMG_1.JPG" descr="IMG_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58130" y="1322801"/>
            <a:ext cx="3777558" cy="2833169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Примеры оформления клуба"/>
          <p:cNvSpPr txBox="1"/>
          <p:nvPr/>
        </p:nvSpPr>
        <p:spPr>
          <a:xfrm>
            <a:off x="388131" y="483209"/>
            <a:ext cx="6168429" cy="373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l" defTabSz="2438400">
              <a:lnSpc>
                <a:spcPct val="110000"/>
              </a:lnSpc>
              <a:defRPr sz="5500" b="1" cap="all">
                <a:solidFill>
                  <a:srgbClr val="FF6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63" dirty="0" err="1">
                <a:latin typeface="Montserrat" pitchFamily="2" charset="77"/>
              </a:rPr>
              <a:t>Примеры</a:t>
            </a:r>
            <a:r>
              <a:rPr sz="2063" dirty="0">
                <a:latin typeface="Montserrat" pitchFamily="2" charset="77"/>
              </a:rPr>
              <a:t> </a:t>
            </a:r>
            <a:r>
              <a:rPr sz="2063" dirty="0" err="1">
                <a:latin typeface="Montserrat" pitchFamily="2" charset="77"/>
              </a:rPr>
              <a:t>оформления</a:t>
            </a:r>
            <a:r>
              <a:rPr sz="2063" dirty="0">
                <a:latin typeface="Montserrat" pitchFamily="2" charset="77"/>
              </a:rPr>
              <a:t> </a:t>
            </a:r>
            <a:r>
              <a:rPr sz="2063" dirty="0" err="1">
                <a:latin typeface="Montserrat" pitchFamily="2" charset="77"/>
              </a:rPr>
              <a:t>клуба</a:t>
            </a:r>
            <a:endParaRPr sz="2063" dirty="0">
              <a:latin typeface="Montserrat" pitchFamily="2" charset="77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Слой.tiff" descr="Слой.tiff"/>
          <p:cNvPicPr>
            <a:picLocks noChangeAspect="1"/>
          </p:cNvPicPr>
          <p:nvPr/>
        </p:nvPicPr>
        <p:blipFill>
          <a:blip r:embed="rId2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Примеры оформления клуба"/>
          <p:cNvSpPr txBox="1"/>
          <p:nvPr/>
        </p:nvSpPr>
        <p:spPr>
          <a:xfrm>
            <a:off x="388131" y="483209"/>
            <a:ext cx="6168429" cy="373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>
            <a:spAutoFit/>
          </a:bodyPr>
          <a:lstStyle>
            <a:lvl1pPr algn="l" defTabSz="2438400">
              <a:lnSpc>
                <a:spcPct val="110000"/>
              </a:lnSpc>
              <a:defRPr sz="5500" b="1" cap="all">
                <a:solidFill>
                  <a:srgbClr val="FF6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63" dirty="0" err="1">
                <a:latin typeface="Montserrat" pitchFamily="2" charset="77"/>
              </a:rPr>
              <a:t>Примеры</a:t>
            </a:r>
            <a:r>
              <a:rPr sz="2063" dirty="0">
                <a:latin typeface="Montserrat" pitchFamily="2" charset="77"/>
              </a:rPr>
              <a:t> </a:t>
            </a:r>
            <a:r>
              <a:rPr sz="2063" dirty="0" err="1">
                <a:latin typeface="Montserrat" pitchFamily="2" charset="77"/>
              </a:rPr>
              <a:t>оформления</a:t>
            </a:r>
            <a:r>
              <a:rPr sz="2063" dirty="0">
                <a:latin typeface="Montserrat" pitchFamily="2" charset="77"/>
              </a:rPr>
              <a:t> </a:t>
            </a:r>
            <a:r>
              <a:rPr sz="2063" dirty="0" err="1">
                <a:latin typeface="Montserrat" pitchFamily="2" charset="77"/>
              </a:rPr>
              <a:t>клуба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3" name="Picture 2" descr="A sign outside of a building&#10;&#10;Description automatically generated with medium confidence">
            <a:extLst>
              <a:ext uri="{FF2B5EF4-FFF2-40B4-BE49-F238E27FC236}">
                <a16:creationId xmlns:a16="http://schemas.microsoft.com/office/drawing/2014/main" id="{4D3117AC-CE54-646F-984E-A9DB742A3A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22" y="1560246"/>
            <a:ext cx="3429000" cy="2571750"/>
          </a:xfrm>
          <a:prstGeom prst="rect">
            <a:avLst/>
          </a:prstGeom>
        </p:spPr>
      </p:pic>
      <p:pic>
        <p:nvPicPr>
          <p:cNvPr id="5" name="Picture 4" descr="A picture containing text, building, outdoor, roof&#10;&#10;Description automatically generated">
            <a:extLst>
              <a:ext uri="{FF2B5EF4-FFF2-40B4-BE49-F238E27FC236}">
                <a16:creationId xmlns:a16="http://schemas.microsoft.com/office/drawing/2014/main" id="{E579B3F2-8271-E708-C37A-FDC5EAECC3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255" y="1013634"/>
            <a:ext cx="2748730" cy="36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8160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лой.tiff" descr="Слой.tiff">
            <a:extLst>
              <a:ext uri="{FF2B5EF4-FFF2-40B4-BE49-F238E27FC236}">
                <a16:creationId xmlns:a16="http://schemas.microsoft.com/office/drawing/2014/main" id="{F62E2959-82CE-E1E0-7BF8-5A3CDFFF41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337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AFBB56-B61B-91B3-8E93-78702825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36289"/>
            <a:ext cx="8520600" cy="3311122"/>
          </a:xfrm>
        </p:spPr>
        <p:txBody>
          <a:bodyPr>
            <a:normAutofit fontScale="92500" lnSpcReduction="10000"/>
          </a:bodyPr>
          <a:lstStyle/>
          <a:p>
            <a:pPr marL="38100" indent="0" algn="just">
              <a:buClr>
                <a:srgbClr val="F66765"/>
              </a:buClr>
              <a:buNone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Montserrat Medium" pitchFamily="2" charset="77"/>
              </a:rPr>
              <a:t>Российские разработчики и производители учебных образовательных комплексов и лабораторий по цифровым технологиям от детского сада до ВУЗа. 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Montserrat Medium" pitchFamily="2" charset="77"/>
              </a:rPr>
              <a:t>ООО «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Montserrat Medium" pitchFamily="2" charset="77"/>
              </a:rPr>
              <a:t>Роботрек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Montserrat Medium" pitchFamily="2" charset="77"/>
              </a:rPr>
              <a:t>» является у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Montserrat Medium" pitchFamily="2" charset="77"/>
              </a:rPr>
              <a:t>правляющей компанией по созданию центров робототехники и цифровых технологий РОБОТРЕК по франшизе.  </a:t>
            </a:r>
          </a:p>
          <a:p>
            <a:pPr marL="38100" indent="0" algn="just">
              <a:buClr>
                <a:srgbClr val="F66765"/>
              </a:buClr>
              <a:buNone/>
            </a:pPr>
            <a:endParaRPr lang="ru-RU" sz="1800" dirty="0">
              <a:solidFill>
                <a:schemeClr val="bg2">
                  <a:lumMod val="10000"/>
                </a:schemeClr>
              </a:solidFill>
              <a:latin typeface="Montserrat Medium" pitchFamily="2" charset="77"/>
            </a:endParaRPr>
          </a:p>
          <a:p>
            <a:pPr marL="38100" indent="0" algn="just">
              <a:buClr>
                <a:srgbClr val="F66765"/>
              </a:buClr>
              <a:buNone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Montserrat Medium" pitchFamily="2" charset="77"/>
              </a:rPr>
              <a:t>Проект реализуется при поддержке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Montserrat Medium" pitchFamily="2" charset="77"/>
              </a:rPr>
              <a:t>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Montserrat Medium" pitchFamily="2" charset="77"/>
              </a:rPr>
              <a:t>Министерства промышленности и торговли РФ, Министерства цифрового развития, связи и массовых коммуникаций РФ, НСППО, Отраслевого союза «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Montserrat Medium" pitchFamily="2" charset="77"/>
              </a:rPr>
              <a:t>Нейронет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Montserrat Medium" pitchFamily="2" charset="77"/>
              </a:rPr>
              <a:t>», Ассоциации “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Montserrat Medium" pitchFamily="2" charset="77"/>
              </a:rPr>
              <a:t>Нейрообразование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Montserrat Medium" pitchFamily="2" charset="77"/>
              </a:rPr>
              <a:t>”. 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Montserrat Medium" pitchFamily="2" charset="77"/>
            </a:endParaRPr>
          </a:p>
          <a:p>
            <a:pPr marL="42863" indent="0"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7349B1-911D-81E8-A146-A5BA49E6CF32}"/>
              </a:ext>
            </a:extLst>
          </p:cNvPr>
          <p:cNvSpPr txBox="1"/>
          <p:nvPr/>
        </p:nvSpPr>
        <p:spPr>
          <a:xfrm>
            <a:off x="311700" y="205293"/>
            <a:ext cx="8520600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buClrTx/>
              <a:buFontTx/>
            </a:pPr>
            <a:r>
              <a:rPr lang="ru-RU" sz="2400" b="1" dirty="0">
                <a:solidFill>
                  <a:srgbClr val="F56602"/>
                </a:solidFill>
                <a:latin typeface="Montserrat" pitchFamily="2" charset="77"/>
              </a:rPr>
              <a:t>Группа компаний </a:t>
            </a:r>
          </a:p>
          <a:p>
            <a:pPr algn="just">
              <a:buClrTx/>
              <a:buFontTx/>
            </a:pPr>
            <a:r>
              <a:rPr lang="ru-RU" sz="2400" b="1" dirty="0">
                <a:solidFill>
                  <a:srgbClr val="F56602"/>
                </a:solidFill>
                <a:latin typeface="Montserrat" pitchFamily="2" charset="77"/>
              </a:rPr>
              <a:t>ООО «Брейн Девелопмент» и ООО «</a:t>
            </a:r>
            <a:r>
              <a:rPr lang="ru-RU" sz="2400" b="1" dirty="0" err="1">
                <a:solidFill>
                  <a:srgbClr val="F56602"/>
                </a:solidFill>
                <a:latin typeface="Montserrat" pitchFamily="2" charset="77"/>
              </a:rPr>
              <a:t>Роботрек</a:t>
            </a:r>
            <a:r>
              <a:rPr lang="ru-RU" sz="2400" b="1" dirty="0">
                <a:solidFill>
                  <a:srgbClr val="F56602"/>
                </a:solidFill>
                <a:latin typeface="Montserrat" pitchFamily="2" charset="77"/>
              </a:rPr>
              <a:t>»</a:t>
            </a:r>
            <a:endParaRPr lang="en-US" sz="2400" b="1" dirty="0">
              <a:solidFill>
                <a:srgbClr val="F56602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2460822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9232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Обязательные требования:…"/>
          <p:cNvSpPr txBox="1"/>
          <p:nvPr/>
        </p:nvSpPr>
        <p:spPr>
          <a:xfrm>
            <a:off x="388131" y="1221113"/>
            <a:ext cx="4272502" cy="3303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algn="l" defTabSz="308074">
              <a:spcBef>
                <a:spcPts val="1125"/>
              </a:spcBef>
              <a:defRPr sz="4000" b="1">
                <a:solidFill>
                  <a:srgbClr val="000000"/>
                </a:solidFill>
              </a:defRPr>
            </a:pPr>
            <a:r>
              <a:rPr sz="1500" dirty="0" err="1">
                <a:latin typeface="Montserrat" pitchFamily="2" charset="77"/>
              </a:rPr>
              <a:t>Обязательные</a:t>
            </a:r>
            <a:r>
              <a:rPr sz="1500" dirty="0">
                <a:latin typeface="Montserrat" pitchFamily="2" charset="77"/>
              </a:rPr>
              <a:t> </a:t>
            </a:r>
            <a:r>
              <a:rPr sz="1500" dirty="0" err="1">
                <a:latin typeface="Montserrat" pitchFamily="2" charset="77"/>
              </a:rPr>
              <a:t>требования</a:t>
            </a:r>
            <a:r>
              <a:rPr sz="1500" dirty="0">
                <a:latin typeface="Montserrat" pitchFamily="2" charset="77"/>
              </a:rPr>
              <a:t>:</a:t>
            </a:r>
          </a:p>
          <a:p>
            <a:pPr marL="147638" indent="-147638" algn="l" defTabSz="308074">
              <a:spcBef>
                <a:spcPts val="375"/>
              </a:spcBef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 dirty="0" err="1">
                <a:latin typeface="Montserrat" pitchFamily="2" charset="77"/>
              </a:rPr>
              <a:t>Отдельно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стоящий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офис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либо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комната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в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бизнес-центре</a:t>
            </a:r>
            <a:r>
              <a:rPr sz="1163" dirty="0">
                <a:latin typeface="Montserrat" pitchFamily="2" charset="77"/>
              </a:rPr>
              <a:t>;</a:t>
            </a:r>
          </a:p>
          <a:p>
            <a:pPr marL="147638" indent="-147638" algn="l" defTabSz="308074">
              <a:spcBef>
                <a:spcPts val="375"/>
              </a:spcBef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 dirty="0" err="1">
                <a:latin typeface="Montserrat" pitchFamily="2" charset="77"/>
              </a:rPr>
              <a:t>Площадь</a:t>
            </a:r>
            <a:r>
              <a:rPr sz="1163" dirty="0">
                <a:latin typeface="Montserrat" pitchFamily="2" charset="77"/>
              </a:rPr>
              <a:t>: </a:t>
            </a:r>
            <a:r>
              <a:rPr sz="1163" dirty="0" err="1">
                <a:latin typeface="Montserrat" pitchFamily="2" charset="77"/>
              </a:rPr>
              <a:t>мин</a:t>
            </a:r>
            <a:r>
              <a:rPr sz="1163" dirty="0">
                <a:latin typeface="Montserrat" pitchFamily="2" charset="77"/>
              </a:rPr>
              <a:t>. 30 м</a:t>
            </a:r>
            <a:r>
              <a:rPr sz="1163" baseline="31999" dirty="0">
                <a:latin typeface="Montserrat" pitchFamily="2" charset="77"/>
              </a:rPr>
              <a:t>2</a:t>
            </a:r>
            <a:r>
              <a:rPr sz="1163" dirty="0">
                <a:latin typeface="Montserrat" pitchFamily="2" charset="77"/>
              </a:rPr>
              <a:t>;</a:t>
            </a:r>
          </a:p>
          <a:p>
            <a:pPr marL="147638" indent="-147638" algn="l" defTabSz="308074">
              <a:spcBef>
                <a:spcPts val="375"/>
              </a:spcBef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 dirty="0" err="1">
                <a:latin typeface="Montserrat" pitchFamily="2" charset="77"/>
              </a:rPr>
              <a:t>Не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ближе</a:t>
            </a:r>
            <a:r>
              <a:rPr sz="1163" dirty="0">
                <a:latin typeface="Montserrat" pitchFamily="2" charset="77"/>
              </a:rPr>
              <a:t> 3 </a:t>
            </a:r>
            <a:r>
              <a:rPr sz="1163" dirty="0" err="1">
                <a:latin typeface="Montserrat" pitchFamily="2" charset="77"/>
              </a:rPr>
              <a:t>км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по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радиусу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от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уже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действующего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центра</a:t>
            </a:r>
            <a:r>
              <a:rPr sz="1163" dirty="0">
                <a:latin typeface="Montserrat" pitchFamily="2" charset="77"/>
              </a:rPr>
              <a:t>;</a:t>
            </a:r>
          </a:p>
          <a:p>
            <a:pPr marL="147638" indent="-147638" algn="l" defTabSz="308074">
              <a:spcBef>
                <a:spcPts val="375"/>
              </a:spcBef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 dirty="0" err="1">
                <a:latin typeface="Montserrat" pitchFamily="2" charset="77"/>
              </a:rPr>
              <a:t>Высота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потолков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не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ниже</a:t>
            </a:r>
            <a:r>
              <a:rPr sz="1163" dirty="0">
                <a:latin typeface="Montserrat" pitchFamily="2" charset="77"/>
              </a:rPr>
              <a:t> 2,8 </a:t>
            </a:r>
            <a:r>
              <a:rPr sz="1163" dirty="0" err="1">
                <a:latin typeface="Montserrat" pitchFamily="2" charset="77"/>
              </a:rPr>
              <a:t>м</a:t>
            </a:r>
            <a:r>
              <a:rPr sz="1163" dirty="0">
                <a:latin typeface="Montserrat" pitchFamily="2" charset="77"/>
              </a:rPr>
              <a:t>.;</a:t>
            </a:r>
          </a:p>
          <a:p>
            <a:pPr marL="147638" indent="-147638" algn="l" defTabSz="308074">
              <a:spcBef>
                <a:spcPts val="375"/>
              </a:spcBef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 dirty="0" err="1">
                <a:latin typeface="Montserrat" pitchFamily="2" charset="77"/>
              </a:rPr>
              <a:t>Наличие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в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помещении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сети</a:t>
            </a:r>
            <a:r>
              <a:rPr sz="1163" dirty="0">
                <a:latin typeface="Montserrat" pitchFamily="2" charset="77"/>
              </a:rPr>
              <a:t> 220 </a:t>
            </a:r>
            <a:r>
              <a:rPr sz="1163" dirty="0" err="1">
                <a:latin typeface="Montserrat" pitchFamily="2" charset="77"/>
              </a:rPr>
              <a:t>Вольт</a:t>
            </a:r>
            <a:r>
              <a:rPr sz="1163" dirty="0">
                <a:latin typeface="Montserrat" pitchFamily="2" charset="77"/>
              </a:rPr>
              <a:t>;</a:t>
            </a:r>
          </a:p>
          <a:p>
            <a:pPr marL="147638" indent="-147638" algn="l" defTabSz="308074">
              <a:spcBef>
                <a:spcPts val="375"/>
              </a:spcBef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 dirty="0" err="1">
                <a:latin typeface="Montserrat" pitchFamily="2" charset="77"/>
              </a:rPr>
              <a:t>Минимальный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отпуск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мощности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сети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не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менее</a:t>
            </a:r>
            <a:r>
              <a:rPr sz="1163" dirty="0">
                <a:latin typeface="Montserrat" pitchFamily="2" charset="77"/>
              </a:rPr>
              <a:t> 3 </a:t>
            </a:r>
            <a:r>
              <a:rPr sz="1163" dirty="0" err="1">
                <a:latin typeface="Montserrat" pitchFamily="2" charset="77"/>
              </a:rPr>
              <a:t>кВт</a:t>
            </a:r>
            <a:r>
              <a:rPr sz="1163" dirty="0">
                <a:latin typeface="Montserrat" pitchFamily="2" charset="77"/>
              </a:rPr>
              <a:t>.;</a:t>
            </a:r>
          </a:p>
          <a:p>
            <a:pPr marL="147638" indent="-147638" algn="l" defTabSz="308074">
              <a:spcBef>
                <a:spcPts val="375"/>
              </a:spcBef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 dirty="0" err="1">
                <a:latin typeface="Montserrat" pitchFamily="2" charset="77"/>
              </a:rPr>
              <a:t>Наличие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систем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вентиляции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и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кондиционирования</a:t>
            </a:r>
            <a:r>
              <a:rPr sz="1163" dirty="0">
                <a:latin typeface="Montserrat" pitchFamily="2" charset="77"/>
              </a:rPr>
              <a:t>;</a:t>
            </a:r>
          </a:p>
          <a:p>
            <a:pPr marL="147638" indent="-147638" algn="l" defTabSz="308074">
              <a:spcBef>
                <a:spcPts val="375"/>
              </a:spcBef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 dirty="0" err="1">
                <a:latin typeface="Montserrat" pitchFamily="2" charset="77"/>
              </a:rPr>
              <a:t>Наличие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окон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и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дневного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света</a:t>
            </a:r>
            <a:r>
              <a:rPr sz="1163" dirty="0">
                <a:latin typeface="Montserrat" pitchFamily="2" charset="77"/>
              </a:rPr>
              <a:t>;</a:t>
            </a:r>
          </a:p>
          <a:p>
            <a:pPr marL="147638" indent="-147638" algn="l" defTabSz="308074">
              <a:spcBef>
                <a:spcPts val="375"/>
              </a:spcBef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 dirty="0" err="1">
                <a:latin typeface="Montserrat" pitchFamily="2" charset="77"/>
              </a:rPr>
              <a:t>Наличие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санузла</a:t>
            </a:r>
            <a:r>
              <a:rPr sz="1163" dirty="0">
                <a:latin typeface="Montserrat" pitchFamily="2" charset="77"/>
              </a:rPr>
              <a:t>;</a:t>
            </a:r>
          </a:p>
          <a:p>
            <a:pPr marL="147638" indent="-147638" algn="l" defTabSz="308074">
              <a:spcBef>
                <a:spcPts val="375"/>
              </a:spcBef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 dirty="0" err="1">
                <a:latin typeface="Montserrat" pitchFamily="2" charset="77"/>
              </a:rPr>
              <a:t>Свободный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доступ</a:t>
            </a:r>
            <a:r>
              <a:rPr sz="1163" dirty="0">
                <a:latin typeface="Montserrat" pitchFamily="2" charset="77"/>
              </a:rPr>
              <a:t>.</a:t>
            </a:r>
          </a:p>
        </p:txBody>
      </p:sp>
      <p:sp>
        <p:nvSpPr>
          <p:cNvPr id="556" name="Рекомендуемые требования:…"/>
          <p:cNvSpPr txBox="1"/>
          <p:nvPr/>
        </p:nvSpPr>
        <p:spPr>
          <a:xfrm>
            <a:off x="5095730" y="1494518"/>
            <a:ext cx="3146616" cy="138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algn="l" defTabSz="308074">
              <a:spcBef>
                <a:spcPts val="1125"/>
              </a:spcBef>
              <a:defRPr sz="4000" b="1">
                <a:solidFill>
                  <a:srgbClr val="000000"/>
                </a:solidFill>
              </a:defRPr>
            </a:pPr>
            <a:r>
              <a:rPr sz="1500">
                <a:latin typeface="Montserrat" pitchFamily="2" charset="77"/>
              </a:rPr>
              <a:t>Рекомендуемые требования:</a:t>
            </a:r>
          </a:p>
          <a:p>
            <a:pPr marL="147638" indent="-147638" algn="l" defTabSz="308074">
              <a:spcBef>
                <a:spcPts val="375"/>
              </a:spcBef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>
                <a:latin typeface="Montserrat" pitchFamily="2" charset="77"/>
              </a:rPr>
              <a:t>Высокая проходимость;</a:t>
            </a:r>
          </a:p>
          <a:p>
            <a:pPr marL="147638" indent="-147638" algn="l" defTabSz="308074">
              <a:spcBef>
                <a:spcPts val="375"/>
              </a:spcBef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>
                <a:latin typeface="Montserrat" pitchFamily="2" charset="77"/>
              </a:rPr>
              <a:t>Наличие парковки;</a:t>
            </a:r>
          </a:p>
          <a:p>
            <a:pPr marL="147638" indent="-147638" algn="l" defTabSz="308074">
              <a:spcBef>
                <a:spcPts val="375"/>
              </a:spcBef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>
                <a:latin typeface="Montserrat" pitchFamily="2" charset="77"/>
              </a:rPr>
              <a:t>Высокая плотность населения района;</a:t>
            </a:r>
          </a:p>
          <a:p>
            <a:pPr marL="147638" indent="-147638" algn="l" defTabSz="308074">
              <a:spcBef>
                <a:spcPts val="375"/>
              </a:spcBef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>
                <a:latin typeface="Montserrat" pitchFamily="2" charset="77"/>
              </a:rPr>
              <a:t>Близость к школе или детскому саду.</a:t>
            </a:r>
          </a:p>
        </p:txBody>
      </p:sp>
      <p:sp>
        <p:nvSpPr>
          <p:cNvPr id="557" name="По поводу выбора помещения можно проконсультироваться с нашими специалистами"/>
          <p:cNvSpPr txBox="1"/>
          <p:nvPr/>
        </p:nvSpPr>
        <p:spPr>
          <a:xfrm>
            <a:off x="748048" y="4748942"/>
            <a:ext cx="7474803" cy="235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buClr>
                <a:srgbClr val="595959"/>
              </a:buClr>
              <a:buFont typeface="Arial"/>
              <a:defRPr sz="3200" b="1">
                <a:solidFill>
                  <a:srgbClr val="000000"/>
                </a:solidFill>
              </a:defRPr>
            </a:lvl1pPr>
          </a:lstStyle>
          <a:p>
            <a:r>
              <a:rPr sz="1200">
                <a:latin typeface="Montserrat" pitchFamily="2" charset="77"/>
              </a:rPr>
              <a:t>По поводу выбора помещения можно проконсультироваться с нашими специалистами</a:t>
            </a:r>
          </a:p>
        </p:txBody>
      </p:sp>
      <p:sp>
        <p:nvSpPr>
          <p:cNvPr id="558" name="Сквиркл"/>
          <p:cNvSpPr/>
          <p:nvPr/>
        </p:nvSpPr>
        <p:spPr>
          <a:xfrm>
            <a:off x="388132" y="4749142"/>
            <a:ext cx="219075" cy="219075"/>
          </a:xfrm>
          <a:prstGeom prst="roundRect">
            <a:avLst>
              <a:gd name="adj" fmla="val 14000"/>
            </a:avLst>
          </a:prstGeom>
          <a:solidFill>
            <a:srgbClr val="FF6600"/>
          </a:solidFill>
          <a:ln w="12700">
            <a:miter lim="400000"/>
          </a:ln>
        </p:spPr>
        <p:txBody>
          <a:bodyPr lIns="17145" rIns="17145" anchor="ctr"/>
          <a:lstStyle/>
          <a:p>
            <a:pPr algn="l" defTabSz="342900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25"/>
          </a:p>
        </p:txBody>
      </p:sp>
      <p:sp>
        <p:nvSpPr>
          <p:cNvPr id="559" name="Центр желательно открыть в районе с высокой плотностью населения, чтобы как можно больше детей без проблем добирались самостоятельно."/>
          <p:cNvSpPr txBox="1"/>
          <p:nvPr/>
        </p:nvSpPr>
        <p:spPr>
          <a:xfrm>
            <a:off x="388130" y="756275"/>
            <a:ext cx="7694817" cy="4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spcBef>
                <a:spcPts val="4200"/>
              </a:spcBef>
              <a:defRPr sz="3200">
                <a:solidFill>
                  <a:srgbClr val="000000"/>
                </a:solidFill>
              </a:defRPr>
            </a:lvl1pPr>
          </a:lstStyle>
          <a:p>
            <a:r>
              <a:rPr sz="1200" dirty="0" err="1">
                <a:latin typeface="Montserrat" pitchFamily="2" charset="77"/>
              </a:rPr>
              <a:t>Центр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желательно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открыть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в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районе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с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высокой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плотностью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населения</a:t>
            </a:r>
            <a:r>
              <a:rPr sz="1200" dirty="0">
                <a:latin typeface="Montserrat" pitchFamily="2" charset="77"/>
              </a:rPr>
              <a:t>, </a:t>
            </a:r>
            <a:r>
              <a:rPr sz="1200" dirty="0" err="1">
                <a:latin typeface="Montserrat" pitchFamily="2" charset="77"/>
              </a:rPr>
              <a:t>чтобы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как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можно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больше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детей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без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проблем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добирались</a:t>
            </a:r>
            <a:r>
              <a:rPr sz="1200" dirty="0">
                <a:latin typeface="Montserrat" pitchFamily="2" charset="77"/>
              </a:rPr>
              <a:t> </a:t>
            </a:r>
            <a:r>
              <a:rPr sz="1200" dirty="0" err="1">
                <a:latin typeface="Montserrat" pitchFamily="2" charset="77"/>
              </a:rPr>
              <a:t>самостоятельно</a:t>
            </a:r>
            <a:r>
              <a:rPr sz="1200" dirty="0">
                <a:latin typeface="Montserrat" pitchFamily="2" charset="77"/>
              </a:rPr>
              <a:t>.</a:t>
            </a:r>
          </a:p>
        </p:txBody>
      </p:sp>
      <p:sp>
        <p:nvSpPr>
          <p:cNvPr id="565" name="Требования к помещению"/>
          <p:cNvSpPr txBox="1"/>
          <p:nvPr/>
        </p:nvSpPr>
        <p:spPr>
          <a:xfrm>
            <a:off x="388131" y="310162"/>
            <a:ext cx="6168429" cy="373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l" defTabSz="2438400">
              <a:lnSpc>
                <a:spcPct val="110000"/>
              </a:lnSpc>
              <a:defRPr sz="5500" b="1" cap="all">
                <a:solidFill>
                  <a:srgbClr val="FF6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63" dirty="0" err="1">
                <a:latin typeface="Montserrat" pitchFamily="2" charset="77"/>
              </a:rPr>
              <a:t>Требования</a:t>
            </a:r>
            <a:r>
              <a:rPr sz="2063" dirty="0">
                <a:latin typeface="Montserrat" pitchFamily="2" charset="77"/>
              </a:rPr>
              <a:t> </a:t>
            </a:r>
            <a:r>
              <a:rPr sz="2063" dirty="0" err="1">
                <a:latin typeface="Montserrat" pitchFamily="2" charset="77"/>
              </a:rPr>
              <a:t>к</a:t>
            </a:r>
            <a:r>
              <a:rPr sz="2063" dirty="0">
                <a:latin typeface="Montserrat" pitchFamily="2" charset="77"/>
              </a:rPr>
              <a:t> </a:t>
            </a:r>
            <a:r>
              <a:rPr sz="2063" dirty="0" err="1">
                <a:latin typeface="Montserrat" pitchFamily="2" charset="77"/>
              </a:rPr>
              <a:t>помещению</a:t>
            </a:r>
            <a:endParaRPr sz="2063" dirty="0">
              <a:latin typeface="Montserrat" pitchFamily="2" charset="77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695" y="-522913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Линия"/>
          <p:cNvSpPr/>
          <p:nvPr/>
        </p:nvSpPr>
        <p:spPr>
          <a:xfrm flipV="1">
            <a:off x="8744119" y="1478527"/>
            <a:ext cx="0" cy="749951"/>
          </a:xfrm>
          <a:prstGeom prst="line">
            <a:avLst/>
          </a:prstGeom>
          <a:ln>
            <a:solidFill>
              <a:srgbClr val="C0C0C0"/>
            </a:solidFill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sp>
        <p:nvSpPr>
          <p:cNvPr id="565" name="Требования к помещению"/>
          <p:cNvSpPr txBox="1"/>
          <p:nvPr/>
        </p:nvSpPr>
        <p:spPr>
          <a:xfrm>
            <a:off x="388131" y="310162"/>
            <a:ext cx="6168429" cy="373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>
            <a:spAutoFit/>
          </a:bodyPr>
          <a:lstStyle>
            <a:lvl1pPr algn="l" defTabSz="2438400">
              <a:lnSpc>
                <a:spcPct val="110000"/>
              </a:lnSpc>
              <a:defRPr sz="5500" b="1" cap="all">
                <a:solidFill>
                  <a:srgbClr val="FF6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endParaRPr sz="2063" dirty="0">
              <a:latin typeface="Montserrat" pitchFamily="2" charset="77"/>
            </a:endParaRPr>
          </a:p>
        </p:txBody>
      </p:sp>
      <p:pic>
        <p:nvPicPr>
          <p:cNvPr id="20" name="Picture 19" descr="A group of childre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2F314774-2DD9-46A6-801B-2550FC585A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7142" y="-110867"/>
            <a:ext cx="4846887" cy="3013731"/>
          </a:xfrm>
          <a:prstGeom prst="rect">
            <a:avLst/>
          </a:prstGeom>
        </p:spPr>
      </p:pic>
      <p:pic>
        <p:nvPicPr>
          <p:cNvPr id="36" name="Picture 35" descr="A group of people exercising&#10;&#10;Description automatically generated with low confidence">
            <a:extLst>
              <a:ext uri="{FF2B5EF4-FFF2-40B4-BE49-F238E27FC236}">
                <a16:creationId xmlns:a16="http://schemas.microsoft.com/office/drawing/2014/main" id="{7DA88CA5-3832-408B-3325-1D373EBAF2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71861" y="1488032"/>
            <a:ext cx="3751386" cy="3756969"/>
          </a:xfrm>
          <a:prstGeom prst="rect">
            <a:avLst/>
          </a:prstGeom>
        </p:spPr>
      </p:pic>
      <p:pic>
        <p:nvPicPr>
          <p:cNvPr id="26" name="Picture 25" descr="A picture containing person, child, child, indoor&#10;&#10;Description automatically generated">
            <a:extLst>
              <a:ext uri="{FF2B5EF4-FFF2-40B4-BE49-F238E27FC236}">
                <a16:creationId xmlns:a16="http://schemas.microsoft.com/office/drawing/2014/main" id="{FF1DCB0C-C57C-C7A4-7DBF-24AB7D929E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398" y="2358463"/>
            <a:ext cx="3861392" cy="2896043"/>
          </a:xfrm>
          <a:prstGeom prst="rect">
            <a:avLst/>
          </a:prstGeom>
        </p:spPr>
      </p:pic>
      <p:pic>
        <p:nvPicPr>
          <p:cNvPr id="22" name="Picture 21" descr="A group of people sitting around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191AF2AB-1FA3-5CE9-0F6B-581EC0A752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852" y="-143968"/>
            <a:ext cx="5641582" cy="2538711"/>
          </a:xfrm>
          <a:prstGeom prst="rect">
            <a:avLst/>
          </a:prstGeom>
        </p:spPr>
      </p:pic>
      <p:pic>
        <p:nvPicPr>
          <p:cNvPr id="28" name="Picture 27" descr="A group of children playing with toys&#10;&#10;Description automatically generated with low confidence">
            <a:extLst>
              <a:ext uri="{FF2B5EF4-FFF2-40B4-BE49-F238E27FC236}">
                <a16:creationId xmlns:a16="http://schemas.microsoft.com/office/drawing/2014/main" id="{5CA2B999-DF6B-9B2A-CE37-4FF8D048315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0894" y="2082143"/>
            <a:ext cx="5563802" cy="3152819"/>
          </a:xfrm>
          <a:prstGeom prst="rect">
            <a:avLst/>
          </a:prstGeom>
        </p:spPr>
      </p:pic>
      <p:sp>
        <p:nvSpPr>
          <p:cNvPr id="50" name="Сквиркл">
            <a:extLst>
              <a:ext uri="{FF2B5EF4-FFF2-40B4-BE49-F238E27FC236}">
                <a16:creationId xmlns:a16="http://schemas.microsoft.com/office/drawing/2014/main" id="{E9D039EE-7FEA-F29F-4705-730D3EA1BD53}"/>
              </a:ext>
            </a:extLst>
          </p:cNvPr>
          <p:cNvSpPr/>
          <p:nvPr/>
        </p:nvSpPr>
        <p:spPr>
          <a:xfrm>
            <a:off x="0" y="7972"/>
            <a:ext cx="7084040" cy="604380"/>
          </a:xfrm>
          <a:prstGeom prst="roundRect">
            <a:avLst>
              <a:gd name="adj" fmla="val 11820"/>
            </a:avLst>
          </a:prstGeom>
          <a:solidFill>
            <a:srgbClr val="FE6600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51" name="Как проходят занятия в роботрек">
            <a:extLst>
              <a:ext uri="{FF2B5EF4-FFF2-40B4-BE49-F238E27FC236}">
                <a16:creationId xmlns:a16="http://schemas.microsoft.com/office/drawing/2014/main" id="{3DCA8731-6668-2AEE-A267-BBE607FE6117}"/>
              </a:ext>
            </a:extLst>
          </p:cNvPr>
          <p:cNvSpPr txBox="1"/>
          <p:nvPr/>
        </p:nvSpPr>
        <p:spPr>
          <a:xfrm>
            <a:off x="463658" y="132986"/>
            <a:ext cx="5674979" cy="365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numCol="1" anchor="t">
            <a:spAutoFit/>
          </a:bodyPr>
          <a:lstStyle>
            <a:lvl1pPr algn="l" defTabSz="2438400">
              <a:lnSpc>
                <a:spcPct val="110000"/>
              </a:lnSpc>
              <a:defRPr sz="5500" b="1" cap="all">
                <a:solidFill>
                  <a:srgbClr val="FFFFFF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Как проходят занятия?</a:t>
            </a:r>
          </a:p>
        </p:txBody>
      </p:sp>
    </p:spTree>
    <p:extLst>
      <p:ext uri="{BB962C8B-B14F-4D97-AF65-F5344CB8AC3E}">
        <p14:creationId xmlns:p14="http://schemas.microsoft.com/office/powerpoint/2010/main" val="428226141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Слой.tiff" descr="Слой.tiff"/>
          <p:cNvPicPr>
            <a:picLocks noChangeAspect="1"/>
          </p:cNvPicPr>
          <p:nvPr/>
        </p:nvPicPr>
        <p:blipFill>
          <a:blip r:embed="rId2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Google Shape;257;p50"/>
          <p:cNvSpPr txBox="1"/>
          <p:nvPr/>
        </p:nvSpPr>
        <p:spPr>
          <a:xfrm>
            <a:off x="461612" y="313608"/>
            <a:ext cx="5228463" cy="307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75" tIns="26775" rIns="26775" bIns="26775" anchor="ctr">
            <a:spAutoFit/>
          </a:bodyPr>
          <a:lstStyle>
            <a:lvl1pPr algn="l" defTabSz="2438400">
              <a:defRPr sz="4400" b="1" cap="all">
                <a:solidFill>
                  <a:srgbClr val="FE6600"/>
                </a:solidFill>
              </a:defRPr>
            </a:lvl1pPr>
          </a:lstStyle>
          <a:p>
            <a:r>
              <a:rPr sz="1650"/>
              <a:t>Как проходят занятия в Роботрек</a:t>
            </a:r>
          </a:p>
        </p:txBody>
      </p:sp>
      <p:pic>
        <p:nvPicPr>
          <p:cNvPr id="231" name="qrSBwYIXyNM.jpg" descr="qrSBwYIXyN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14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" name="Группа"/>
          <p:cNvGrpSpPr/>
          <p:nvPr/>
        </p:nvGrpSpPr>
        <p:grpSpPr>
          <a:xfrm>
            <a:off x="0" y="4225512"/>
            <a:ext cx="7084040" cy="604380"/>
            <a:chOff x="0" y="0"/>
            <a:chExt cx="18890771" cy="1611680"/>
          </a:xfrm>
        </p:grpSpPr>
        <p:sp>
          <p:nvSpPr>
            <p:cNvPr id="232" name="Сквиркл"/>
            <p:cNvSpPr/>
            <p:nvPr/>
          </p:nvSpPr>
          <p:spPr>
            <a:xfrm>
              <a:off x="0" y="0"/>
              <a:ext cx="18890771" cy="1611680"/>
            </a:xfrm>
            <a:prstGeom prst="roundRect">
              <a:avLst>
                <a:gd name="adj" fmla="val 11820"/>
              </a:avLst>
            </a:prstGeom>
            <a:solidFill>
              <a:srgbClr val="FE660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309563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  <p:sp>
          <p:nvSpPr>
            <p:cNvPr id="233" name="Как проходят занятия в роботрек"/>
            <p:cNvSpPr txBox="1"/>
            <p:nvPr/>
          </p:nvSpPr>
          <p:spPr>
            <a:xfrm>
              <a:off x="1236421" y="333371"/>
              <a:ext cx="15133275" cy="975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spAutoFit/>
            </a:bodyPr>
            <a:lstStyle>
              <a:lvl1pPr algn="l" defTabSz="2438400">
                <a:lnSpc>
                  <a:spcPct val="110000"/>
                </a:lnSpc>
                <a:defRPr sz="5500" b="1" cap="all">
                  <a:solidFill>
                    <a:srgbClr val="FFFFFF"/>
                  </a:solidFill>
                </a:defRPr>
              </a:lvl1pPr>
            </a:lstStyle>
            <a:p>
              <a:r>
                <a:rPr lang="ru-RU" sz="2063" dirty="0">
                  <a:latin typeface="Montserrat" pitchFamily="2" charset="77"/>
                </a:rPr>
                <a:t>ТЕХНОЛОГИИ </a:t>
              </a:r>
              <a:r>
                <a:rPr sz="2063" i="1" dirty="0" err="1">
                  <a:latin typeface="Montserrat" pitchFamily="2" charset="77"/>
                </a:rPr>
                <a:t>роботре</a:t>
              </a:r>
              <a:r>
                <a:rPr lang="ru-RU" sz="2063" i="1" dirty="0">
                  <a:latin typeface="Montserrat" pitchFamily="2" charset="77"/>
                </a:rPr>
                <a:t>к</a:t>
              </a:r>
              <a:endParaRPr sz="2063" i="1" dirty="0">
                <a:latin typeface="Montserrat" pitchFamily="2" charset="77"/>
              </a:endParaRPr>
            </a:p>
          </p:txBody>
        </p:sp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Прямоугольник"/>
          <p:cNvSpPr/>
          <p:nvPr/>
        </p:nvSpPr>
        <p:spPr>
          <a:xfrm>
            <a:off x="-14337" y="0"/>
            <a:ext cx="9366175" cy="51435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pic>
        <p:nvPicPr>
          <p:cNvPr id="32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Сквиркл"/>
          <p:cNvSpPr/>
          <p:nvPr/>
        </p:nvSpPr>
        <p:spPr>
          <a:xfrm>
            <a:off x="4572000" y="263291"/>
            <a:ext cx="4484040" cy="4616918"/>
          </a:xfrm>
          <a:prstGeom prst="roundRect">
            <a:avLst>
              <a:gd name="adj" fmla="val 1823"/>
            </a:avLst>
          </a:prstGeom>
          <a:solidFill>
            <a:srgbClr val="FF660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6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28" name="Робототехника – это не только техническое творчество, но и первый шаг изобретательской, конструкторской и рационализаторской деятельности.…"/>
          <p:cNvSpPr txBox="1"/>
          <p:nvPr/>
        </p:nvSpPr>
        <p:spPr>
          <a:xfrm>
            <a:off x="388131" y="1888913"/>
            <a:ext cx="3664064" cy="2504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defRPr sz="3400" b="1">
                <a:solidFill>
                  <a:srgbClr val="000000"/>
                </a:solidFill>
              </a:defRPr>
            </a:pPr>
            <a:r>
              <a:rPr sz="1275" dirty="0" err="1">
                <a:latin typeface="Montserrat" pitchFamily="2" charset="77"/>
              </a:rPr>
              <a:t>Робототехника</a:t>
            </a:r>
            <a:r>
              <a:rPr sz="1275" dirty="0">
                <a:latin typeface="Montserrat" pitchFamily="2" charset="77"/>
              </a:rPr>
              <a:t> – </a:t>
            </a:r>
            <a:r>
              <a:rPr sz="1275" dirty="0" err="1">
                <a:latin typeface="Montserrat" pitchFamily="2" charset="77"/>
              </a:rPr>
              <a:t>это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не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только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техническое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творчество</a:t>
            </a:r>
            <a:r>
              <a:rPr sz="1275" dirty="0">
                <a:latin typeface="Montserrat" pitchFamily="2" charset="77"/>
              </a:rPr>
              <a:t>, </a:t>
            </a:r>
            <a:r>
              <a:rPr sz="1275" dirty="0" err="1">
                <a:latin typeface="Montserrat" pitchFamily="2" charset="77"/>
              </a:rPr>
              <a:t>но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и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первый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шаг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изобретательской</a:t>
            </a:r>
            <a:r>
              <a:rPr sz="1275" dirty="0">
                <a:latin typeface="Montserrat" pitchFamily="2" charset="77"/>
              </a:rPr>
              <a:t>, </a:t>
            </a:r>
            <a:r>
              <a:rPr sz="1275" dirty="0" err="1">
                <a:latin typeface="Montserrat" pitchFamily="2" charset="77"/>
              </a:rPr>
              <a:t>конструкторской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и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рационализаторской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деятельности</a:t>
            </a:r>
            <a:r>
              <a:rPr sz="1275" dirty="0">
                <a:latin typeface="Montserrat" pitchFamily="2" charset="77"/>
              </a:rPr>
              <a:t>. </a:t>
            </a:r>
          </a:p>
          <a:p>
            <a:pPr algn="l" defTabSz="914400">
              <a:lnSpc>
                <a:spcPct val="115000"/>
              </a:lnSpc>
              <a:defRPr sz="3400">
                <a:solidFill>
                  <a:srgbClr val="000000"/>
                </a:solidFill>
              </a:defRPr>
            </a:pPr>
            <a:endParaRPr sz="1275" dirty="0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defRPr sz="3400">
                <a:solidFill>
                  <a:srgbClr val="000000"/>
                </a:solidFill>
              </a:defRPr>
            </a:pPr>
            <a:r>
              <a:rPr sz="1275" dirty="0" err="1">
                <a:latin typeface="Montserrat" pitchFamily="2" charset="77"/>
              </a:rPr>
              <a:t>Знакомство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с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механикой</a:t>
            </a:r>
            <a:r>
              <a:rPr sz="1275" dirty="0">
                <a:latin typeface="Montserrat" pitchFamily="2" charset="77"/>
              </a:rPr>
              <a:t>, </a:t>
            </a:r>
            <a:r>
              <a:rPr sz="1275" dirty="0" err="1">
                <a:latin typeface="Montserrat" pitchFamily="2" charset="77"/>
              </a:rPr>
              <a:t>схемотехникой</a:t>
            </a:r>
            <a:r>
              <a:rPr sz="1275" dirty="0">
                <a:latin typeface="Montserrat" pitchFamily="2" charset="77"/>
              </a:rPr>
              <a:t>, </a:t>
            </a:r>
            <a:r>
              <a:rPr sz="1275" dirty="0" err="1">
                <a:latin typeface="Montserrat" pitchFamily="2" charset="77"/>
              </a:rPr>
              <a:t>электроникой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и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программированием</a:t>
            </a:r>
            <a:r>
              <a:rPr sz="1275" dirty="0">
                <a:latin typeface="Montserrat" pitchFamily="2" charset="77"/>
              </a:rPr>
              <a:t>. </a:t>
            </a:r>
            <a:r>
              <a:rPr sz="1275" dirty="0" err="1">
                <a:latin typeface="Montserrat" pitchFamily="2" charset="77"/>
              </a:rPr>
              <a:t>Развитие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инженерного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мышление</a:t>
            </a:r>
            <a:r>
              <a:rPr sz="1275" dirty="0">
                <a:latin typeface="Montserrat" pitchFamily="2" charset="77"/>
              </a:rPr>
              <a:t>, </a:t>
            </a:r>
            <a:r>
              <a:rPr sz="1275" dirty="0" err="1">
                <a:latin typeface="Montserrat" pitchFamily="2" charset="77"/>
              </a:rPr>
              <a:t>сборка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и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программирование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роботов</a:t>
            </a:r>
            <a:r>
              <a:rPr sz="1275" dirty="0">
                <a:latin typeface="Montserrat" pitchFamily="2" charset="77"/>
              </a:rPr>
              <a:t>. </a:t>
            </a:r>
            <a:r>
              <a:rPr sz="1275" dirty="0" err="1">
                <a:latin typeface="Montserrat" pitchFamily="2" charset="77"/>
              </a:rPr>
              <a:t>Разработка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сложных</a:t>
            </a:r>
            <a:r>
              <a:rPr sz="1275" dirty="0">
                <a:latin typeface="Montserrat" pitchFamily="2" charset="77"/>
              </a:rPr>
              <a:t> </a:t>
            </a:r>
            <a:r>
              <a:rPr sz="1275" dirty="0" err="1">
                <a:latin typeface="Montserrat" pitchFamily="2" charset="77"/>
              </a:rPr>
              <a:t>механизмов</a:t>
            </a:r>
            <a:r>
              <a:rPr sz="1275" dirty="0">
                <a:latin typeface="Montserrat" pitchFamily="2" charset="77"/>
              </a:rPr>
              <a:t>.</a:t>
            </a:r>
          </a:p>
        </p:txBody>
      </p:sp>
      <p:sp>
        <p:nvSpPr>
          <p:cNvPr id="329" name="Востребованные профессии, связанные с робототехникой:"/>
          <p:cNvSpPr txBox="1"/>
          <p:nvPr/>
        </p:nvSpPr>
        <p:spPr>
          <a:xfrm>
            <a:off x="4873388" y="613025"/>
            <a:ext cx="3049246" cy="486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3500" b="1">
                <a:solidFill>
                  <a:srgbClr val="FFFFFF"/>
                </a:solidFill>
              </a:defRPr>
            </a:lvl1pPr>
          </a:lstStyle>
          <a:p>
            <a:r>
              <a:rPr sz="1313">
                <a:latin typeface="Montserrat" pitchFamily="2" charset="77"/>
              </a:rPr>
              <a:t>Востребованные профессии, связанные с робототехникой:</a:t>
            </a:r>
          </a:p>
        </p:txBody>
      </p:sp>
      <p:pic>
        <p:nvPicPr>
          <p:cNvPr id="330" name="PHOTO-2020-09-14-16-45-27.jpg" descr="PHOTO-2020-09-14-16-45-2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3388" y="3141180"/>
            <a:ext cx="3972750" cy="1614856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Проектировщик медицинских роботов…"/>
          <p:cNvSpPr txBox="1"/>
          <p:nvPr/>
        </p:nvSpPr>
        <p:spPr>
          <a:xfrm>
            <a:off x="4873387" y="1357000"/>
            <a:ext cx="4157221" cy="1291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marL="128588" indent="-128588" algn="l" defTabSz="914400">
              <a:buSzPct val="123000"/>
              <a:buChar char="•"/>
              <a:defRPr sz="3100">
                <a:solidFill>
                  <a:srgbClr val="FFFFFF"/>
                </a:solidFill>
              </a:defRPr>
            </a:pPr>
            <a:r>
              <a:rPr sz="1163">
                <a:latin typeface="Montserrat" pitchFamily="2" charset="77"/>
              </a:rPr>
              <a:t>Проектировщик медицинских роботов</a:t>
            </a:r>
            <a:endParaRPr sz="938">
              <a:latin typeface="Montserrat" pitchFamily="2" charset="77"/>
            </a:endParaRP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FFFFFF"/>
                </a:solidFill>
              </a:defRPr>
            </a:pPr>
            <a:r>
              <a:rPr sz="1163">
                <a:latin typeface="Montserrat" pitchFamily="2" charset="77"/>
              </a:rPr>
              <a:t>Проектировщик промышленной робототехники</a:t>
            </a:r>
            <a:endParaRPr sz="938">
              <a:latin typeface="Montserrat" pitchFamily="2" charset="77"/>
            </a:endParaRP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FFFFFF"/>
                </a:solidFill>
              </a:defRPr>
            </a:pPr>
            <a:r>
              <a:rPr sz="1163">
                <a:latin typeface="Montserrat" pitchFamily="2" charset="77"/>
              </a:rPr>
              <a:t>Проектировщик детской робототехники</a:t>
            </a:r>
            <a:endParaRPr sz="938">
              <a:latin typeface="Montserrat" pitchFamily="2" charset="77"/>
            </a:endParaRP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FFFFFF"/>
                </a:solidFill>
              </a:defRPr>
            </a:pPr>
            <a:r>
              <a:rPr sz="1163">
                <a:latin typeface="Montserrat" pitchFamily="2" charset="77"/>
              </a:rPr>
              <a:t>Конструктор косметических аппаратов и систем</a:t>
            </a:r>
            <a:endParaRPr sz="938">
              <a:latin typeface="Montserrat" pitchFamily="2" charset="77"/>
            </a:endParaRP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FFFFFF"/>
                </a:solidFill>
              </a:defRPr>
            </a:pPr>
            <a:r>
              <a:rPr sz="1163">
                <a:latin typeface="Montserrat" pitchFamily="2" charset="77"/>
              </a:rPr>
              <a:t>Инженер механик робототехники                                                                                 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FFFFFF"/>
                </a:solidFill>
              </a:defRPr>
            </a:pPr>
            <a:r>
              <a:rPr sz="1163">
                <a:latin typeface="Montserrat" pitchFamily="2" charset="77"/>
              </a:rPr>
              <a:t>Специалист по мобильной робототехник</a:t>
            </a:r>
            <a:endParaRPr sz="938">
              <a:latin typeface="Montserrat" pitchFamily="2" charset="77"/>
            </a:endParaRP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FFFFFF"/>
                </a:solidFill>
              </a:defRPr>
            </a:pPr>
            <a:r>
              <a:rPr sz="1163">
                <a:latin typeface="Montserrat" pitchFamily="2" charset="77"/>
              </a:rPr>
              <a:t>Проектировщик домашних роботов</a:t>
            </a:r>
          </a:p>
        </p:txBody>
      </p:sp>
      <p:sp>
        <p:nvSpPr>
          <p:cNvPr id="332" name="Робототехника:…"/>
          <p:cNvSpPr txBox="1"/>
          <p:nvPr/>
        </p:nvSpPr>
        <p:spPr>
          <a:xfrm>
            <a:off x="388131" y="483209"/>
            <a:ext cx="3888071" cy="141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>
            <a:spAutoFit/>
          </a:bodyPr>
          <a:lstStyle/>
          <a:p>
            <a:pPr algn="l" defTabSz="914400">
              <a:lnSpc>
                <a:spcPct val="110000"/>
              </a:lnSpc>
              <a:defRPr sz="5500" b="1" cap="all">
                <a:solidFill>
                  <a:srgbClr val="FF6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63" dirty="0" err="1">
                <a:latin typeface="Montserrat" pitchFamily="2" charset="77"/>
              </a:rPr>
              <a:t>Робототехника</a:t>
            </a:r>
            <a:r>
              <a:rPr sz="2063" dirty="0">
                <a:latin typeface="Montserrat" pitchFamily="2" charset="77"/>
              </a:rPr>
              <a:t>: </a:t>
            </a:r>
          </a:p>
          <a:p>
            <a:pPr algn="l" defTabSz="914400">
              <a:lnSpc>
                <a:spcPct val="110000"/>
              </a:lnSpc>
              <a:defRPr sz="5500" b="1" cap="all">
                <a:solidFill>
                  <a:srgbClr val="FF6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63" dirty="0" err="1">
                <a:latin typeface="Montserrat" pitchFamily="2" charset="77"/>
              </a:rPr>
              <a:t>разработка</a:t>
            </a:r>
            <a:r>
              <a:rPr sz="2063" dirty="0">
                <a:latin typeface="Montserrat" pitchFamily="2" charset="77"/>
              </a:rPr>
              <a:t> </a:t>
            </a:r>
            <a:r>
              <a:rPr sz="2063" dirty="0" err="1">
                <a:latin typeface="Montserrat" pitchFamily="2" charset="77"/>
              </a:rPr>
              <a:t>автоматизированных</a:t>
            </a:r>
            <a:r>
              <a:rPr sz="2063" dirty="0">
                <a:latin typeface="Montserrat" pitchFamily="2" charset="77"/>
              </a:rPr>
              <a:t> </a:t>
            </a:r>
            <a:r>
              <a:rPr sz="2063" dirty="0" err="1">
                <a:latin typeface="Montserrat" pitchFamily="2" charset="77"/>
              </a:rPr>
              <a:t>технических</a:t>
            </a:r>
            <a:r>
              <a:rPr sz="2063" dirty="0">
                <a:latin typeface="Montserrat" pitchFamily="2" charset="77"/>
              </a:rPr>
              <a:t> </a:t>
            </a:r>
            <a:r>
              <a:rPr sz="2063" dirty="0" err="1">
                <a:latin typeface="Montserrat" pitchFamily="2" charset="77"/>
              </a:rPr>
              <a:t>систем</a:t>
            </a:r>
            <a:r>
              <a:rPr sz="2063" dirty="0">
                <a:latin typeface="Montserrat" pitchFamily="2" charset="77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9436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427392" y="230345"/>
            <a:ext cx="4553681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РОБОТОТЕХНИКА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5" name="Picture 4" descr="A picture containing text, plastic&#10;&#10;Description automatically generated">
            <a:extLst>
              <a:ext uri="{FF2B5EF4-FFF2-40B4-BE49-F238E27FC236}">
                <a16:creationId xmlns:a16="http://schemas.microsoft.com/office/drawing/2014/main" id="{4BDD30A5-A9DA-4659-DAA1-60716839CD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8" y="661799"/>
            <a:ext cx="1449306" cy="1394547"/>
          </a:xfrm>
          <a:prstGeom prst="rect">
            <a:avLst/>
          </a:prstGeom>
        </p:spPr>
      </p:pic>
      <p:pic>
        <p:nvPicPr>
          <p:cNvPr id="6" name="Picture 5" descr="A picture containing text, plastic&#10;&#10;Description automatically generated">
            <a:extLst>
              <a:ext uri="{FF2B5EF4-FFF2-40B4-BE49-F238E27FC236}">
                <a16:creationId xmlns:a16="http://schemas.microsoft.com/office/drawing/2014/main" id="{722A13E5-7EA3-D0A3-DF9B-4AD4DBC596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772" y="710404"/>
            <a:ext cx="1458106" cy="1394547"/>
          </a:xfrm>
          <a:prstGeom prst="rect">
            <a:avLst/>
          </a:prstGeom>
        </p:spPr>
      </p:pic>
      <p:pic>
        <p:nvPicPr>
          <p:cNvPr id="7" name="Google Shape;450;p45">
            <a:extLst>
              <a:ext uri="{FF2B5EF4-FFF2-40B4-BE49-F238E27FC236}">
                <a16:creationId xmlns:a16="http://schemas.microsoft.com/office/drawing/2014/main" id="{A6AC2ECB-5192-4A73-3490-C15D37B7B935}"/>
              </a:ext>
            </a:extLst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022" y="3022880"/>
            <a:ext cx="1527574" cy="134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01;p26">
            <a:extLst>
              <a:ext uri="{FF2B5EF4-FFF2-40B4-BE49-F238E27FC236}">
                <a16:creationId xmlns:a16="http://schemas.microsoft.com/office/drawing/2014/main" id="{9F5B4F54-FF2A-A6DA-9F31-F40D5D5C8DB8}"/>
              </a:ext>
            </a:extLst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080" y="2998740"/>
            <a:ext cx="1527574" cy="134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7;p26">
            <a:extLst>
              <a:ext uri="{FF2B5EF4-FFF2-40B4-BE49-F238E27FC236}">
                <a16:creationId xmlns:a16="http://schemas.microsoft.com/office/drawing/2014/main" id="{E1A8BC84-708C-16FF-07C4-8635F4DC4DC8}"/>
              </a:ext>
            </a:extLst>
          </p:cNvPr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617" y="2998740"/>
            <a:ext cx="1527574" cy="134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E70B566C-47AF-7F6B-E4A1-DE20C61CAF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887" y="553846"/>
            <a:ext cx="1699260" cy="1785631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CB993768-3BD5-D206-3F88-B0F9B5C397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8771" y="568229"/>
            <a:ext cx="1673107" cy="1785632"/>
          </a:xfrm>
          <a:prstGeom prst="rect">
            <a:avLst/>
          </a:prstGeom>
        </p:spPr>
      </p:pic>
      <p:pic>
        <p:nvPicPr>
          <p:cNvPr id="17" name="Picture 16" descr="A picture containing indoor, box, plastic&#10;&#10;Description automatically generated">
            <a:extLst>
              <a:ext uri="{FF2B5EF4-FFF2-40B4-BE49-F238E27FC236}">
                <a16:creationId xmlns:a16="http://schemas.microsoft.com/office/drawing/2014/main" id="{1282901D-037B-3FCD-7878-4649BE3D01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3685" y="553845"/>
            <a:ext cx="1699261" cy="17856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B19BDB-06F6-985F-B4CF-5F099BCF62FD}"/>
              </a:ext>
            </a:extLst>
          </p:cNvPr>
          <p:cNvSpPr txBox="1"/>
          <p:nvPr/>
        </p:nvSpPr>
        <p:spPr>
          <a:xfrm>
            <a:off x="-172137" y="2223019"/>
            <a:ext cx="1902992" cy="610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Малыш 1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4-5 лет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45 занятий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9022CE-9609-0D58-386A-BF54208C8561}"/>
              </a:ext>
            </a:extLst>
          </p:cNvPr>
          <p:cNvSpPr txBox="1"/>
          <p:nvPr/>
        </p:nvSpPr>
        <p:spPr>
          <a:xfrm>
            <a:off x="1550666" y="2221643"/>
            <a:ext cx="1902992" cy="610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Малыш 2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5-6 лет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45 занятий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781BAE-E947-5522-2ED7-72A688EE8DAD}"/>
              </a:ext>
            </a:extLst>
          </p:cNvPr>
          <p:cNvSpPr txBox="1"/>
          <p:nvPr/>
        </p:nvSpPr>
        <p:spPr>
          <a:xfrm>
            <a:off x="3403326" y="2220635"/>
            <a:ext cx="190299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MRT 1 Hand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От 4 лет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Для детей с ОВЗ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40 занятий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9EF1A7-D44E-EADA-1D36-689F251524E5}"/>
              </a:ext>
            </a:extLst>
          </p:cNvPr>
          <p:cNvSpPr txBox="1"/>
          <p:nvPr/>
        </p:nvSpPr>
        <p:spPr>
          <a:xfrm>
            <a:off x="5249954" y="2212085"/>
            <a:ext cx="190299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MRT 1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Brain A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От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5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 лет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Для детей с ОВЗ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Не менее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5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0 занятий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2CE62A-9E6C-F200-FE40-1D825BBF595E}"/>
              </a:ext>
            </a:extLst>
          </p:cNvPr>
          <p:cNvSpPr txBox="1"/>
          <p:nvPr/>
        </p:nvSpPr>
        <p:spPr>
          <a:xfrm>
            <a:off x="6978789" y="2220597"/>
            <a:ext cx="2191309" cy="610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MRT 1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Brain 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В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defTabSz="2438338"/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Дополнение к </a:t>
            </a:r>
            <a:r>
              <a:rPr kumimoji="0" lang="en-CA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MRT 1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Brain 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А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1A13BF-E0E2-E8C5-8CC8-0A9885BFFD6C}"/>
              </a:ext>
            </a:extLst>
          </p:cNvPr>
          <p:cNvSpPr txBox="1"/>
          <p:nvPr/>
        </p:nvSpPr>
        <p:spPr>
          <a:xfrm>
            <a:off x="779359" y="4372809"/>
            <a:ext cx="1902992" cy="610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Стажер А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7-9 лет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75 занятий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9DDF50-0BF8-F60A-F6B2-66A0AC46859F}"/>
              </a:ext>
            </a:extLst>
          </p:cNvPr>
          <p:cNvSpPr txBox="1"/>
          <p:nvPr/>
        </p:nvSpPr>
        <p:spPr>
          <a:xfrm>
            <a:off x="3403326" y="4361913"/>
            <a:ext cx="1902992" cy="610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Мой Робот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10-11 лет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20 занятий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00049F-954F-D831-0230-71E5388C3C1A}"/>
              </a:ext>
            </a:extLst>
          </p:cNvPr>
          <p:cNvSpPr txBox="1"/>
          <p:nvPr/>
        </p:nvSpPr>
        <p:spPr>
          <a:xfrm>
            <a:off x="5869371" y="4368821"/>
            <a:ext cx="1902992" cy="610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Базовый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12-16 лет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62 занятия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416483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427393" y="352397"/>
            <a:ext cx="6922314" cy="742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Структура учебно-методических комплексов</a:t>
            </a:r>
            <a:endParaRPr sz="2063" dirty="0">
              <a:latin typeface="Montserra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4EE6F-9FAE-A5C7-1942-B4FE50C41BAC}"/>
              </a:ext>
            </a:extLst>
          </p:cNvPr>
          <p:cNvSpPr txBox="1"/>
          <p:nvPr/>
        </p:nvSpPr>
        <p:spPr>
          <a:xfrm>
            <a:off x="427393" y="1362440"/>
            <a:ext cx="8540762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ru-RU" sz="1600" dirty="0">
                <a:solidFill>
                  <a:srgbClr val="222222"/>
                </a:solidFill>
                <a:effectLst/>
                <a:latin typeface="Montserrat" pitchFamily="2" charset="77"/>
              </a:rPr>
              <a:t>1. Сценарный  план-конспект с подробным  теоретическим  материалом к  каждому  занятию. </a:t>
            </a:r>
          </a:p>
          <a:p>
            <a:pPr algn="just"/>
            <a:r>
              <a:rPr lang="ru-RU" sz="1600" dirty="0">
                <a:solidFill>
                  <a:srgbClr val="222222"/>
                </a:solidFill>
                <a:effectLst/>
                <a:latin typeface="Montserrat" pitchFamily="2" charset="77"/>
              </a:rPr>
              <a:t>2. Пояснительная записка  к каждому  занятию  (прописано на  какой  возраст рассчитано, какое количество  часов на  тему, тема, программа  занятия, ссылки  на  используемую  и рекомендованную  литературу, какие  компетенции  будут  сформированы у  детей).</a:t>
            </a:r>
          </a:p>
          <a:p>
            <a:pPr algn="just"/>
            <a:r>
              <a:rPr lang="ru-RU" sz="1600" dirty="0">
                <a:solidFill>
                  <a:srgbClr val="222222"/>
                </a:solidFill>
                <a:effectLst/>
                <a:latin typeface="Montserrat" pitchFamily="2" charset="77"/>
              </a:rPr>
              <a:t>3. Электронный  презентационный материал-комплекс  для  педагога (сопровождение объяснения материала темы) к каждому  занятию.</a:t>
            </a:r>
          </a:p>
          <a:p>
            <a:pPr algn="just"/>
            <a:r>
              <a:rPr lang="ru-RU" sz="1600" dirty="0">
                <a:solidFill>
                  <a:srgbClr val="222222"/>
                </a:solidFill>
                <a:effectLst/>
                <a:latin typeface="Montserrat" pitchFamily="2" charset="77"/>
              </a:rPr>
              <a:t>4. Электронные  карты  сборки моделей для обучающихся.</a:t>
            </a:r>
          </a:p>
          <a:p>
            <a:pPr algn="just"/>
            <a:r>
              <a:rPr lang="ru-RU" sz="1600" dirty="0">
                <a:solidFill>
                  <a:srgbClr val="222222"/>
                </a:solidFill>
                <a:effectLst/>
                <a:latin typeface="Montserrat" pitchFamily="2" charset="77"/>
              </a:rPr>
              <a:t>5. Видеоролики  "Как  это  работает" к  моделям.</a:t>
            </a:r>
          </a:p>
          <a:p>
            <a:pPr algn="just"/>
            <a:br>
              <a:rPr lang="ru-RU" sz="1600" dirty="0">
                <a:solidFill>
                  <a:srgbClr val="222222"/>
                </a:solidFill>
                <a:effectLst/>
                <a:latin typeface="Montserrat" pitchFamily="2" charset="77"/>
              </a:rPr>
            </a:br>
            <a:endParaRPr lang="ru-RU" sz="1600" dirty="0">
              <a:solidFill>
                <a:srgbClr val="222222"/>
              </a:solidFill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227802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295824" y="0"/>
            <a:ext cx="6922314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Образец рабочей программы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547D907-3628-9150-7DB6-0B50CE2441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639" y="377732"/>
            <a:ext cx="6780096" cy="47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7362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295824" y="0"/>
            <a:ext cx="6922314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Образец рабочей программы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1C87A6D-7F06-48FF-692B-12ACC81F94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320" y="434377"/>
            <a:ext cx="6991519" cy="464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8489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271548" y="80920"/>
            <a:ext cx="7367334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Образец УЧЕБНО-методического комплекса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AD59475D-0D23-9E11-F216-C340286624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53" y="537031"/>
            <a:ext cx="3112721" cy="4606469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BDC1CEA-987B-B20A-8518-43B125032B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637" y="537031"/>
            <a:ext cx="3073915" cy="46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191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271548" y="80920"/>
            <a:ext cx="7367334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Образец УЧЕБНО-методического комплекса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2E739CB-AE6D-AB65-B48B-0A497D4F77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96" y="606901"/>
            <a:ext cx="2941319" cy="4293837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32387C5D-E81D-2119-523F-7F990A5C02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372" y="444590"/>
            <a:ext cx="3028078" cy="1990778"/>
          </a:xfrm>
          <a:prstGeom prst="rect">
            <a:avLst/>
          </a:prstGeom>
        </p:spPr>
      </p:pic>
      <p:pic>
        <p:nvPicPr>
          <p:cNvPr id="11" name="Picture 10" descr="A picture containing text, indoor, items&#10;&#10;Description automatically generated">
            <a:extLst>
              <a:ext uri="{FF2B5EF4-FFF2-40B4-BE49-F238E27FC236}">
                <a16:creationId xmlns:a16="http://schemas.microsoft.com/office/drawing/2014/main" id="{5EB499E8-FE42-C660-6909-E3901B1464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33" y="1886676"/>
            <a:ext cx="3022838" cy="2016972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4B647E7-AD03-0289-80AB-521E20EBFE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846" y="2984060"/>
            <a:ext cx="2967338" cy="2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9046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427392" y="230345"/>
            <a:ext cx="4553681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sz="2063" dirty="0" err="1">
                <a:latin typeface="Montserrat" pitchFamily="2" charset="77"/>
              </a:rPr>
              <a:t>Нам</a:t>
            </a:r>
            <a:r>
              <a:rPr sz="2063" dirty="0">
                <a:latin typeface="Montserrat" pitchFamily="2" charset="77"/>
              </a:rPr>
              <a:t> </a:t>
            </a:r>
            <a:r>
              <a:rPr sz="2063" dirty="0" err="1">
                <a:latin typeface="Montserrat" pitchFamily="2" charset="77"/>
              </a:rPr>
              <a:t>есть</a:t>
            </a:r>
            <a:r>
              <a:rPr sz="2063" dirty="0">
                <a:latin typeface="Montserrat" pitchFamily="2" charset="77"/>
              </a:rPr>
              <a:t> </a:t>
            </a:r>
            <a:r>
              <a:rPr sz="2063" dirty="0" err="1">
                <a:latin typeface="Montserrat" pitchFamily="2" charset="77"/>
              </a:rPr>
              <a:t>чем</a:t>
            </a:r>
            <a:r>
              <a:rPr sz="2063" dirty="0">
                <a:latin typeface="Montserrat" pitchFamily="2" charset="77"/>
              </a:rPr>
              <a:t> </a:t>
            </a:r>
            <a:r>
              <a:rPr sz="2063" dirty="0" err="1">
                <a:latin typeface="Montserrat" pitchFamily="2" charset="77"/>
              </a:rPr>
              <a:t>гордиться</a:t>
            </a:r>
            <a:r>
              <a:rPr lang="ru-RU" sz="2063" dirty="0">
                <a:latin typeface="Montserrat" pitchFamily="2" charset="77"/>
              </a:rPr>
              <a:t>!</a:t>
            </a:r>
            <a:endParaRPr sz="2063" dirty="0">
              <a:latin typeface="Montserrat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E0DB1-A7D2-5AE3-224B-4E079869B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629469"/>
            <a:ext cx="8520601" cy="1764165"/>
          </a:xfrm>
        </p:spPr>
        <p:txBody>
          <a:bodyPr>
            <a:normAutofit fontScale="85000" lnSpcReduction="20000"/>
          </a:bodyPr>
          <a:lstStyle/>
          <a:p>
            <a:pPr marL="42863" indent="0" algn="just">
              <a:buNone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Montserrat Medium" pitchFamily="2" charset="77"/>
                <a:ea typeface="Montserrat"/>
                <a:cs typeface="Montserrat"/>
                <a:sym typeface="Montserrat"/>
              </a:rPr>
              <a:t>Эффективность и успешность работы проекта можно подтвердить многочисленными победами в конкурсах. Например, Международная премия </a:t>
            </a:r>
            <a:r>
              <a:rPr lang="en-CA" sz="1600" dirty="0">
                <a:solidFill>
                  <a:schemeClr val="bg2">
                    <a:lumMod val="10000"/>
                  </a:schemeClr>
                </a:solidFill>
                <a:latin typeface="Montserrat Medium" pitchFamily="2" charset="77"/>
                <a:ea typeface="Montserrat"/>
                <a:cs typeface="Montserrat"/>
                <a:sym typeface="Montserrat"/>
              </a:rPr>
              <a:t>BRICS Solutions for SDG awards 2021,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Montserrat Medium" pitchFamily="2" charset="77"/>
                <a:ea typeface="Montserrat"/>
                <a:cs typeface="Montserrat"/>
                <a:sym typeface="Montserrat"/>
              </a:rPr>
              <a:t>Лучшие отечественные комплексные решения оснащения образовательных организаций, «Выбор педагогов», премия «Импульс Добра» в номинации «За личный вклад в развитие социального предпринимательства» и многие другие. </a:t>
            </a:r>
          </a:p>
          <a:p>
            <a:pPr marL="42863" indent="0" algn="just">
              <a:buNone/>
            </a:pPr>
            <a:endParaRPr lang="en-US" dirty="0"/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A0257DD-A211-4925-F66A-DCEA5FCE24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392" y="2173536"/>
            <a:ext cx="2019029" cy="2817825"/>
          </a:xfrm>
          <a:prstGeom prst="rect">
            <a:avLst/>
          </a:prstGeom>
        </p:spPr>
      </p:pic>
      <p:pic>
        <p:nvPicPr>
          <p:cNvPr id="21" name="Google Shape;110;p18">
            <a:extLst>
              <a:ext uri="{FF2B5EF4-FFF2-40B4-BE49-F238E27FC236}">
                <a16:creationId xmlns:a16="http://schemas.microsoft.com/office/drawing/2014/main" id="{0ACFE008-C160-CBE6-1A97-5E9565DE943F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255" y="2245996"/>
            <a:ext cx="3661343" cy="2586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11;p18">
            <a:extLst>
              <a:ext uri="{FF2B5EF4-FFF2-40B4-BE49-F238E27FC236}">
                <a16:creationId xmlns:a16="http://schemas.microsoft.com/office/drawing/2014/main" id="{32335D99-4771-E787-56F4-CE52EDBC9C96}"/>
              </a:ext>
            </a:extLst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647" y="2118656"/>
            <a:ext cx="2133653" cy="281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271548" y="80920"/>
            <a:ext cx="7367334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Образец УЧЕБНО-методического комплекса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7BF5DF8-9A97-5B7B-22DD-54C9A04900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825" y="619365"/>
            <a:ext cx="2994610" cy="214125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1FFFADB-664D-16B6-1064-6BB2DF91DD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217" y="619366"/>
            <a:ext cx="2993593" cy="214125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A3BAD1B-30C5-8A09-A88F-B18FEAECEA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7825" y="2921329"/>
            <a:ext cx="3000877" cy="2071457"/>
          </a:xfrm>
          <a:prstGeom prst="rect">
            <a:avLst/>
          </a:prstGeom>
        </p:spPr>
      </p:pic>
      <p:pic>
        <p:nvPicPr>
          <p:cNvPr id="12" name="Picture 11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6B0BA78B-37D5-D39D-CFC7-5A4675A031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915818"/>
            <a:ext cx="3002973" cy="21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8463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Прямоугольник"/>
          <p:cNvSpPr/>
          <p:nvPr/>
        </p:nvSpPr>
        <p:spPr>
          <a:xfrm>
            <a:off x="-14337" y="0"/>
            <a:ext cx="9366175" cy="51435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pic>
        <p:nvPicPr>
          <p:cNvPr id="371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Уникальный курс. Без аналогов в России и зарубежом. Аппаратно-программный комплекс для изучения основ нейронных сетей и запуска их на специально разработанном вычислительном модуле. Интегрируем роботов и искусственный интеллект."/>
          <p:cNvSpPr txBox="1"/>
          <p:nvPr/>
        </p:nvSpPr>
        <p:spPr>
          <a:xfrm>
            <a:off x="388131" y="685376"/>
            <a:ext cx="3862665" cy="1775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38" dirty="0" err="1">
                <a:latin typeface="Montserrat" pitchFamily="2" charset="77"/>
              </a:rPr>
              <a:t>Уникальный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курс</a:t>
            </a:r>
            <a:r>
              <a:rPr sz="1238" dirty="0">
                <a:latin typeface="Montserrat" pitchFamily="2" charset="77"/>
              </a:rPr>
              <a:t>. </a:t>
            </a:r>
            <a:r>
              <a:rPr sz="1238" dirty="0" err="1">
                <a:latin typeface="Montserrat" pitchFamily="2" charset="77"/>
              </a:rPr>
              <a:t>Без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аналогов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в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России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и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зарубежом</a:t>
            </a:r>
            <a:r>
              <a:rPr sz="1238" dirty="0">
                <a:latin typeface="Montserrat" pitchFamily="2" charset="77"/>
              </a:rPr>
              <a:t>. </a:t>
            </a:r>
            <a:endParaRPr lang="ru-RU" sz="1238" dirty="0">
              <a:latin typeface="Montserrat" pitchFamily="2" charset="77"/>
            </a:endParaRPr>
          </a:p>
          <a:p>
            <a:r>
              <a:rPr lang="ru-RU" sz="1238" dirty="0">
                <a:latin typeface="Montserrat" pitchFamily="2" charset="77"/>
              </a:rPr>
              <a:t>Изучение производится на специально разработанном монтажном столике. Дошкольники  и ученики начальной школы изучают основы электричества, электротехники и электроники собирая различные схемы. </a:t>
            </a:r>
            <a:endParaRPr sz="1238" dirty="0">
              <a:latin typeface="Montserrat" pitchFamily="2" charset="77"/>
            </a:endParaRPr>
          </a:p>
        </p:txBody>
      </p:sp>
      <p:sp>
        <p:nvSpPr>
          <p:cNvPr id="374" name="Востребованные профессии связанные с нейронными сетями:"/>
          <p:cNvSpPr txBox="1"/>
          <p:nvPr/>
        </p:nvSpPr>
        <p:spPr>
          <a:xfrm>
            <a:off x="370930" y="3019312"/>
            <a:ext cx="2913989" cy="254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3500" b="1">
                <a:solidFill>
                  <a:srgbClr val="000000"/>
                </a:solidFill>
              </a:defRPr>
            </a:lvl1pPr>
          </a:lstStyle>
          <a:p>
            <a:r>
              <a:rPr sz="1313" dirty="0" err="1">
                <a:latin typeface="Montserrat" pitchFamily="2" charset="77"/>
              </a:rPr>
              <a:t>Востребованные</a:t>
            </a:r>
            <a:r>
              <a:rPr sz="1313" dirty="0">
                <a:latin typeface="Montserrat" pitchFamily="2" charset="77"/>
              </a:rPr>
              <a:t> </a:t>
            </a:r>
            <a:r>
              <a:rPr sz="1313" dirty="0" err="1">
                <a:latin typeface="Montserrat" pitchFamily="2" charset="77"/>
              </a:rPr>
              <a:t>профессии</a:t>
            </a:r>
            <a:r>
              <a:rPr sz="1313" dirty="0">
                <a:latin typeface="Montserrat" pitchFamily="2" charset="77"/>
              </a:rPr>
              <a:t>:</a:t>
            </a:r>
          </a:p>
        </p:txBody>
      </p:sp>
      <p:sp>
        <p:nvSpPr>
          <p:cNvPr id="375" name="ИИ системный конструктор…"/>
          <p:cNvSpPr txBox="1"/>
          <p:nvPr/>
        </p:nvSpPr>
        <p:spPr>
          <a:xfrm>
            <a:off x="370930" y="3371270"/>
            <a:ext cx="3972818" cy="1331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u="none" strike="noStrike" dirty="0">
                <a:solidFill>
                  <a:schemeClr val="bg2">
                    <a:lumMod val="10000"/>
                  </a:schemeClr>
                </a:solidFill>
                <a:effectLst/>
                <a:latin typeface="Montserrat" pitchFamily="2" charset="77"/>
              </a:rPr>
              <a:t>Инженер;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u="none" strike="noStrike" dirty="0">
                <a:solidFill>
                  <a:schemeClr val="bg2">
                    <a:lumMod val="10000"/>
                  </a:schemeClr>
                </a:solidFill>
                <a:effectLst/>
                <a:latin typeface="Montserrat" pitchFamily="2" charset="77"/>
              </a:rPr>
              <a:t>Инженер-технолог;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u="none" strike="noStrike" dirty="0">
                <a:solidFill>
                  <a:schemeClr val="bg2">
                    <a:lumMod val="10000"/>
                  </a:schemeClr>
                </a:solidFill>
                <a:effectLst/>
                <a:latin typeface="Montserrat" pitchFamily="2" charset="77"/>
              </a:rPr>
              <a:t>Инженер-исследователь;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u="none" strike="noStrike" dirty="0">
                <a:solidFill>
                  <a:schemeClr val="bg2">
                    <a:lumMod val="10000"/>
                  </a:schemeClr>
                </a:solidFill>
                <a:effectLst/>
                <a:latin typeface="Montserrat" pitchFamily="2" charset="77"/>
              </a:rPr>
              <a:t>Инженер-контролер;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u="none" strike="noStrike" dirty="0">
                <a:solidFill>
                  <a:schemeClr val="bg2">
                    <a:lumMod val="10000"/>
                  </a:schemeClr>
                </a:solidFill>
                <a:effectLst/>
                <a:latin typeface="Montserrat" pitchFamily="2" charset="77"/>
              </a:rPr>
              <a:t>Инженер-механик;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u="none" strike="noStrike" dirty="0">
                <a:solidFill>
                  <a:schemeClr val="bg2">
                    <a:lumMod val="10000"/>
                  </a:schemeClr>
                </a:solidFill>
                <a:effectLst/>
                <a:latin typeface="Montserrat" pitchFamily="2" charset="77"/>
              </a:rPr>
              <a:t>Инженер по внедрению новой техники и технологии. </a:t>
            </a:r>
          </a:p>
        </p:txBody>
      </p:sp>
      <p:sp>
        <p:nvSpPr>
          <p:cNvPr id="11" name="Нам есть чем гордиться:">
            <a:extLst>
              <a:ext uri="{FF2B5EF4-FFF2-40B4-BE49-F238E27FC236}">
                <a16:creationId xmlns:a16="http://schemas.microsoft.com/office/drawing/2014/main" id="{A841C0FC-97CB-02F5-0226-0AC21E4F3737}"/>
              </a:ext>
            </a:extLst>
          </p:cNvPr>
          <p:cNvSpPr txBox="1"/>
          <p:nvPr/>
        </p:nvSpPr>
        <p:spPr>
          <a:xfrm>
            <a:off x="427392" y="230345"/>
            <a:ext cx="4553681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электроника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03DFE9-4D53-37EB-1E3C-732EC2D94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082" y="1184636"/>
            <a:ext cx="4087118" cy="30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1981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427392" y="230345"/>
            <a:ext cx="4553681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ЭЛЕКТРОНИКА</a:t>
            </a:r>
            <a:endParaRPr sz="2063" dirty="0"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E542A-C166-4B01-F35E-A67EAFFBA5DC}"/>
              </a:ext>
            </a:extLst>
          </p:cNvPr>
          <p:cNvSpPr txBox="1"/>
          <p:nvPr/>
        </p:nvSpPr>
        <p:spPr>
          <a:xfrm>
            <a:off x="4830864" y="1927984"/>
            <a:ext cx="2474291" cy="1287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Игровой комплекс для изучения основ электричества, электроники, и электротехники 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«Электроника для юных гениев»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От 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5 лет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20 занятий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</p:txBody>
      </p:sp>
      <p:pic>
        <p:nvPicPr>
          <p:cNvPr id="4" name="Picture 3" descr="A picture containing circuit, electronics, electronic engineering, LEGO&#10;&#10;Description automatically generated">
            <a:extLst>
              <a:ext uri="{FF2B5EF4-FFF2-40B4-BE49-F238E27FC236}">
                <a16:creationId xmlns:a16="http://schemas.microsoft.com/office/drawing/2014/main" id="{67EF6320-F423-E76D-710C-5F88302E02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94" y="1218326"/>
            <a:ext cx="3503632" cy="249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1223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295824" y="0"/>
            <a:ext cx="6922314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Образец рабочей программы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D1422D4-FC6D-41D0-0CB1-6FB2B8267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658" y="451254"/>
            <a:ext cx="6037508" cy="46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436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295824" y="0"/>
            <a:ext cx="6922314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Образец рабочей программы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587C115-AF57-10D2-3A71-DD6D748A2B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419" y="429175"/>
            <a:ext cx="5575455" cy="47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100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Прямоугольник"/>
          <p:cNvSpPr/>
          <p:nvPr/>
        </p:nvSpPr>
        <p:spPr>
          <a:xfrm>
            <a:off x="-14337" y="0"/>
            <a:ext cx="9366175" cy="51435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pic>
        <p:nvPicPr>
          <p:cNvPr id="362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Сквиркл"/>
          <p:cNvSpPr/>
          <p:nvPr/>
        </p:nvSpPr>
        <p:spPr>
          <a:xfrm>
            <a:off x="4572000" y="263291"/>
            <a:ext cx="4484040" cy="4616918"/>
          </a:xfrm>
          <a:prstGeom prst="roundRect">
            <a:avLst>
              <a:gd name="adj" fmla="val 1823"/>
            </a:avLst>
          </a:prstGeom>
          <a:solidFill>
            <a:srgbClr val="FF660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6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4" name="Уникальный курс. Без аналогов в России и зарубежом.…"/>
          <p:cNvSpPr txBox="1"/>
          <p:nvPr/>
        </p:nvSpPr>
        <p:spPr>
          <a:xfrm>
            <a:off x="388131" y="807485"/>
            <a:ext cx="3862665" cy="3528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>
                <a:latin typeface="Montserrat" pitchFamily="2" charset="77"/>
              </a:rPr>
              <a:t>Уникальный курс. Без аналогов в России и зарубежом.</a:t>
            </a:r>
          </a:p>
          <a:p>
            <a:pPr algn="l" defTabSz="914400">
              <a:lnSpc>
                <a:spcPct val="11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38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>
                <a:latin typeface="Montserrat" pitchFamily="2" charset="77"/>
              </a:rPr>
              <a:t>Цифровой образовательный комплекс предназначенный для формирования знаний и умений у детей и подготовки к будущим специальностям связанным с медициной, NBIC-технологиями, биоиндирингом, робототехникой и цифровой экономикой ИИ, VR и программированием.</a:t>
            </a:r>
          </a:p>
          <a:p>
            <a:pPr algn="l" defTabSz="914400">
              <a:lnSpc>
                <a:spcPct val="11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38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>
                <a:latin typeface="Montserrat" pitchFamily="2" charset="77"/>
              </a:rPr>
              <a:t>Знакомим детей с работой организма человека, управляем роботами с помощью биоэлектрической активности собственного тела. Проектируем нейроустановки и нейрогаджеты. </a:t>
            </a:r>
          </a:p>
        </p:txBody>
      </p:sp>
      <p:sp>
        <p:nvSpPr>
          <p:cNvPr id="365" name="Востребованные профессии связанные с нейротехнологиями:"/>
          <p:cNvSpPr txBox="1"/>
          <p:nvPr/>
        </p:nvSpPr>
        <p:spPr>
          <a:xfrm>
            <a:off x="4873388" y="496839"/>
            <a:ext cx="2913989" cy="719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3500" b="1">
                <a:solidFill>
                  <a:srgbClr val="FFFFFF"/>
                </a:solidFill>
              </a:defRPr>
            </a:lvl1pPr>
          </a:lstStyle>
          <a:p>
            <a:r>
              <a:rPr sz="1313">
                <a:latin typeface="Montserrat" pitchFamily="2" charset="77"/>
              </a:rPr>
              <a:t>Востребованные профессии связанные с нейротехнологиями:</a:t>
            </a:r>
          </a:p>
        </p:txBody>
      </p:sp>
      <p:sp>
        <p:nvSpPr>
          <p:cNvPr id="366" name="Нейрофизиолог…"/>
          <p:cNvSpPr txBox="1"/>
          <p:nvPr/>
        </p:nvSpPr>
        <p:spPr>
          <a:xfrm>
            <a:off x="4873388" y="1267520"/>
            <a:ext cx="3972818" cy="1470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marL="128588" indent="-128588" algn="l" defTabSz="914400">
              <a:buSzPct val="123000"/>
              <a:buChar char="•"/>
              <a:defRPr sz="3100">
                <a:solidFill>
                  <a:srgbClr val="FFFFFF"/>
                </a:solidFill>
              </a:defRPr>
            </a:pPr>
            <a:r>
              <a:rPr sz="1163">
                <a:latin typeface="Montserrat" pitchFamily="2" charset="77"/>
              </a:rPr>
              <a:t>Нейрофизиолог 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FFFFFF"/>
                </a:solidFill>
              </a:defRPr>
            </a:pPr>
            <a:r>
              <a:rPr sz="1163">
                <a:latin typeface="Montserrat" pitchFamily="2" charset="77"/>
              </a:rPr>
              <a:t>Нейропсихолог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FFFFFF"/>
                </a:solidFill>
              </a:defRPr>
            </a:pPr>
            <a:r>
              <a:rPr sz="1163">
                <a:latin typeface="Montserrat" pitchFamily="2" charset="77"/>
              </a:rPr>
              <a:t>Нейромаркетолог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FFFFFF"/>
                </a:solidFill>
              </a:defRPr>
            </a:pPr>
            <a:r>
              <a:rPr sz="1163">
                <a:latin typeface="Montserrat" pitchFamily="2" charset="77"/>
              </a:rPr>
              <a:t>Нейрохимик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FFFFFF"/>
                </a:solidFill>
              </a:defRPr>
            </a:pPr>
            <a:r>
              <a:rPr sz="1163">
                <a:latin typeface="Montserrat" pitchFamily="2" charset="77"/>
              </a:rPr>
              <a:t>Нейрогенетик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FFFFFF"/>
                </a:solidFill>
              </a:defRPr>
            </a:pPr>
            <a:r>
              <a:rPr sz="1163">
                <a:latin typeface="Montserrat" pitchFamily="2" charset="77"/>
              </a:rPr>
              <a:t>Разработчик нейроинтерфейсов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FFFFFF"/>
                </a:solidFill>
              </a:defRPr>
            </a:pPr>
            <a:r>
              <a:rPr sz="1163">
                <a:latin typeface="Montserrat" pitchFamily="2" charset="77"/>
              </a:rPr>
              <a:t>Оператор нейроинтерфейсов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FFFFFF"/>
                </a:solidFill>
              </a:defRPr>
            </a:pPr>
            <a:r>
              <a:rPr sz="1163">
                <a:latin typeface="Montserrat" pitchFamily="2" charset="77"/>
              </a:rPr>
              <a:t>Специалист по нейроинформатике</a:t>
            </a:r>
          </a:p>
        </p:txBody>
      </p:sp>
      <p:sp>
        <p:nvSpPr>
          <p:cNvPr id="368" name="Нейротехнологии"/>
          <p:cNvSpPr txBox="1"/>
          <p:nvPr/>
        </p:nvSpPr>
        <p:spPr>
          <a:xfrm>
            <a:off x="388131" y="483209"/>
            <a:ext cx="3959186" cy="373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l" defTabSz="2438400">
              <a:lnSpc>
                <a:spcPct val="110000"/>
              </a:lnSpc>
              <a:defRPr sz="5500" b="1" cap="all">
                <a:solidFill>
                  <a:srgbClr val="FF6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63" dirty="0" err="1">
                <a:latin typeface="Montserrat" pitchFamily="2" charset="77"/>
              </a:rPr>
              <a:t>Нейротехнологии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D18C94-8C9B-6FE9-DD0C-296C4E544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320" y="2834417"/>
            <a:ext cx="3586953" cy="18149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427392" y="230345"/>
            <a:ext cx="4553681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НЕЙРОТЕХНОЛОГИИ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4" name="Picture 3" descr="A picture containing text, case, accessory&#10;&#10;Description automatically generated">
            <a:extLst>
              <a:ext uri="{FF2B5EF4-FFF2-40B4-BE49-F238E27FC236}">
                <a16:creationId xmlns:a16="http://schemas.microsoft.com/office/drawing/2014/main" id="{5788F76D-5688-A452-27E0-45CF3F0DA6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34" y="1677291"/>
            <a:ext cx="1751404" cy="1150482"/>
          </a:xfrm>
          <a:prstGeom prst="rect">
            <a:avLst/>
          </a:prstGeom>
        </p:spPr>
      </p:pic>
      <p:pic>
        <p:nvPicPr>
          <p:cNvPr id="3" name="Picture 2" descr="A picture containing orange&#10;&#10;Description automatically generated">
            <a:extLst>
              <a:ext uri="{FF2B5EF4-FFF2-40B4-BE49-F238E27FC236}">
                <a16:creationId xmlns:a16="http://schemas.microsoft.com/office/drawing/2014/main" id="{DE0C37EE-2E77-9FD2-8D94-E05A492559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759" y="691843"/>
            <a:ext cx="3219546" cy="2411427"/>
          </a:xfrm>
          <a:prstGeom prst="rect">
            <a:avLst/>
          </a:prstGeom>
        </p:spPr>
      </p:pic>
      <p:pic>
        <p:nvPicPr>
          <p:cNvPr id="6" name="Picture 5" descr="A close-up of a stethoscope and a stethoscope&#10;&#10;Description automatically generated with medium confidence">
            <a:extLst>
              <a:ext uri="{FF2B5EF4-FFF2-40B4-BE49-F238E27FC236}">
                <a16:creationId xmlns:a16="http://schemas.microsoft.com/office/drawing/2014/main" id="{DB3EBFEE-7713-AF4A-686A-66F0612EB7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929" y="869330"/>
            <a:ext cx="1411529" cy="2056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3D7DC8-D3E3-8981-C093-63D165DF503F}"/>
              </a:ext>
            </a:extLst>
          </p:cNvPr>
          <p:cNvSpPr txBox="1"/>
          <p:nvPr/>
        </p:nvSpPr>
        <p:spPr>
          <a:xfrm>
            <a:off x="746340" y="3068396"/>
            <a:ext cx="190299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Ресурсный набор «</a:t>
            </a:r>
            <a:r>
              <a:rPr kumimoji="0" lang="ru-RU" sz="11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Нейротрек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»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От 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5 лет 15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 занятий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От 7 лет 15 занятий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CD522-CED9-DB0E-0AF3-9FF975DEF823}"/>
              </a:ext>
            </a:extLst>
          </p:cNvPr>
          <p:cNvSpPr txBox="1"/>
          <p:nvPr/>
        </p:nvSpPr>
        <p:spPr>
          <a:xfrm>
            <a:off x="4855675" y="3016144"/>
            <a:ext cx="3058335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Цифровой образовательный аппаратно-программный комплекс «Юный нейрофизиолог-инженер»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От 12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лет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67 занятий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420816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295824" y="0"/>
            <a:ext cx="6922314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Образец рабочей программы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FE92319-EFC7-1690-E7FC-8150A65581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01" y="819543"/>
            <a:ext cx="7815277" cy="394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6361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295824" y="0"/>
            <a:ext cx="6922314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Образец рабочей программы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5BB2F197-D4C3-2D63-5DAE-062CD94052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82" y="846649"/>
            <a:ext cx="8092035" cy="39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4528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Прямоугольник"/>
          <p:cNvSpPr/>
          <p:nvPr/>
        </p:nvSpPr>
        <p:spPr>
          <a:xfrm>
            <a:off x="-14337" y="0"/>
            <a:ext cx="9366175" cy="51435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pic>
        <p:nvPicPr>
          <p:cNvPr id="354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Google Shape;235;p47"/>
          <p:cNvSpPr txBox="1"/>
          <p:nvPr/>
        </p:nvSpPr>
        <p:spPr>
          <a:xfrm>
            <a:off x="388132" y="3064426"/>
            <a:ext cx="3459107" cy="1470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 dirty="0" err="1">
                <a:latin typeface="Montserrat" pitchFamily="2" charset="77"/>
              </a:rPr>
              <a:t>Видеонаблюдение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и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безопасность</a:t>
            </a:r>
            <a:r>
              <a:rPr sz="1163" dirty="0">
                <a:latin typeface="Montserrat" pitchFamily="2" charset="77"/>
              </a:rPr>
              <a:t>         </a:t>
            </a:r>
            <a:r>
              <a:rPr sz="1163" dirty="0" err="1">
                <a:latin typeface="Montserrat" pitchFamily="2" charset="77"/>
              </a:rPr>
              <a:t>Автомобилестроение</a:t>
            </a:r>
            <a:endParaRPr sz="1163" dirty="0">
              <a:latin typeface="Montserrat" pitchFamily="2" charset="77"/>
            </a:endParaRP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 dirty="0" err="1">
                <a:latin typeface="Montserrat" pitchFamily="2" charset="77"/>
              </a:rPr>
              <a:t>Машинное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зрение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для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роботов</a:t>
            </a:r>
            <a:r>
              <a:rPr sz="1163" dirty="0">
                <a:latin typeface="Montserrat" pitchFamily="2" charset="77"/>
              </a:rPr>
              <a:t>              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 dirty="0" err="1">
                <a:latin typeface="Montserrat" pitchFamily="2" charset="77"/>
              </a:rPr>
              <a:t>Логистика</a:t>
            </a:r>
            <a:endParaRPr sz="1163" dirty="0">
              <a:latin typeface="Montserrat" pitchFamily="2" charset="77"/>
            </a:endParaRP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 dirty="0" err="1">
                <a:latin typeface="Montserrat" pitchFamily="2" charset="77"/>
              </a:rPr>
              <a:t>Военная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техника</a:t>
            </a:r>
            <a:r>
              <a:rPr sz="1163" dirty="0">
                <a:latin typeface="Montserrat" pitchFamily="2" charset="77"/>
              </a:rPr>
              <a:t>                                      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 dirty="0" err="1">
                <a:latin typeface="Montserrat" pitchFamily="2" charset="77"/>
              </a:rPr>
              <a:t>Сельское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хозяйство</a:t>
            </a:r>
            <a:endParaRPr sz="1163" dirty="0">
              <a:latin typeface="Montserrat" pitchFamily="2" charset="77"/>
            </a:endParaRP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 dirty="0" err="1">
                <a:latin typeface="Montserrat" pitchFamily="2" charset="77"/>
              </a:rPr>
              <a:t>Медицина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и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здравоохранение</a:t>
            </a:r>
            <a:r>
              <a:rPr sz="1163" dirty="0">
                <a:latin typeface="Montserrat" pitchFamily="2" charset="77"/>
              </a:rPr>
              <a:t>                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 dirty="0" err="1">
                <a:latin typeface="Montserrat" pitchFamily="2" charset="77"/>
              </a:rPr>
              <a:t>Розничная</a:t>
            </a:r>
            <a:r>
              <a:rPr sz="1163" dirty="0">
                <a:latin typeface="Montserrat" pitchFamily="2" charset="77"/>
              </a:rPr>
              <a:t> </a:t>
            </a:r>
            <a:r>
              <a:rPr sz="1163" dirty="0" err="1">
                <a:latin typeface="Montserrat" pitchFamily="2" charset="77"/>
              </a:rPr>
              <a:t>торговля</a:t>
            </a:r>
            <a:endParaRPr sz="1163" dirty="0">
              <a:latin typeface="Montserrat" pitchFamily="2" charset="77"/>
            </a:endParaRPr>
          </a:p>
        </p:txBody>
      </p:sp>
      <p:sp>
        <p:nvSpPr>
          <p:cNvPr id="356" name="Уникальный курс. Без аналогов в РФ и зарубежом.…"/>
          <p:cNvSpPr txBox="1"/>
          <p:nvPr/>
        </p:nvSpPr>
        <p:spPr>
          <a:xfrm>
            <a:off x="388131" y="712531"/>
            <a:ext cx="3914327" cy="199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 dirty="0" err="1">
                <a:latin typeface="Montserrat" pitchFamily="2" charset="77"/>
              </a:rPr>
              <a:t>Уникальный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курс</a:t>
            </a:r>
            <a:r>
              <a:rPr sz="1238" dirty="0">
                <a:latin typeface="Montserrat" pitchFamily="2" charset="77"/>
              </a:rPr>
              <a:t>. </a:t>
            </a:r>
            <a:r>
              <a:rPr sz="1238" dirty="0" err="1">
                <a:latin typeface="Montserrat" pitchFamily="2" charset="77"/>
              </a:rPr>
              <a:t>Без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аналогов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в</a:t>
            </a:r>
            <a:r>
              <a:rPr sz="1238" dirty="0">
                <a:latin typeface="Montserrat" pitchFamily="2" charset="77"/>
              </a:rPr>
              <a:t> РФ </a:t>
            </a:r>
            <a:r>
              <a:rPr sz="1238" dirty="0" err="1">
                <a:latin typeface="Montserrat" pitchFamily="2" charset="77"/>
              </a:rPr>
              <a:t>и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зарубежом</a:t>
            </a:r>
            <a:r>
              <a:rPr sz="1238" dirty="0">
                <a:latin typeface="Montserrat" pitchFamily="2" charset="77"/>
              </a:rPr>
              <a:t>.</a:t>
            </a:r>
          </a:p>
          <a:p>
            <a:pPr algn="l" defTabSz="914400">
              <a:lnSpc>
                <a:spcPct val="11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38" dirty="0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 dirty="0" err="1">
                <a:latin typeface="Montserrat" pitchFamily="2" charset="77"/>
              </a:rPr>
              <a:t>Изучение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математических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моделей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обработки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изображений</a:t>
            </a:r>
            <a:r>
              <a:rPr sz="1238" dirty="0">
                <a:latin typeface="Montserrat" pitchFamily="2" charset="77"/>
              </a:rPr>
              <a:t>, </a:t>
            </a:r>
            <a:r>
              <a:rPr sz="1238" dirty="0" err="1">
                <a:latin typeface="Montserrat" pitchFamily="2" charset="77"/>
              </a:rPr>
              <a:t>принципов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расшифровки</a:t>
            </a:r>
            <a:r>
              <a:rPr sz="1238" dirty="0">
                <a:latin typeface="Montserrat" pitchFamily="2" charset="77"/>
              </a:rPr>
              <a:t> QR-</a:t>
            </a:r>
            <a:r>
              <a:rPr sz="1238" dirty="0" err="1">
                <a:latin typeface="Montserrat" pitchFamily="2" charset="77"/>
              </a:rPr>
              <a:t>кодов</a:t>
            </a:r>
            <a:r>
              <a:rPr sz="1238" dirty="0">
                <a:latin typeface="Montserrat" pitchFamily="2" charset="77"/>
              </a:rPr>
              <a:t>; </a:t>
            </a:r>
            <a:r>
              <a:rPr sz="1238" dirty="0" err="1">
                <a:latin typeface="Montserrat" pitchFamily="2" charset="77"/>
              </a:rPr>
              <a:t>распознавания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лиц</a:t>
            </a:r>
            <a:r>
              <a:rPr sz="1238" dirty="0">
                <a:latin typeface="Montserrat" pitchFamily="2" charset="77"/>
              </a:rPr>
              <a:t>, </a:t>
            </a:r>
            <a:r>
              <a:rPr sz="1238" dirty="0" err="1">
                <a:latin typeface="Montserrat" pitchFamily="2" charset="77"/>
              </a:rPr>
              <a:t>геометрических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фигур</a:t>
            </a:r>
            <a:r>
              <a:rPr sz="1238" dirty="0">
                <a:latin typeface="Montserrat" pitchFamily="2" charset="77"/>
              </a:rPr>
              <a:t>. </a:t>
            </a:r>
            <a:r>
              <a:rPr sz="1238" dirty="0" err="1">
                <a:latin typeface="Montserrat" pitchFamily="2" charset="77"/>
              </a:rPr>
              <a:t>Использование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алгоритмов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компьютерного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зрения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для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управления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робототехническими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моделями</a:t>
            </a:r>
            <a:r>
              <a:rPr sz="1238" dirty="0">
                <a:latin typeface="Montserrat" pitchFamily="2" charset="77"/>
              </a:rPr>
              <a:t>.</a:t>
            </a:r>
          </a:p>
        </p:txBody>
      </p:sp>
      <p:sp>
        <p:nvSpPr>
          <p:cNvPr id="357" name="Отрасли:"/>
          <p:cNvSpPr txBox="1"/>
          <p:nvPr/>
        </p:nvSpPr>
        <p:spPr>
          <a:xfrm>
            <a:off x="388132" y="2741441"/>
            <a:ext cx="2913989" cy="254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3500" b="1">
                <a:solidFill>
                  <a:srgbClr val="000000"/>
                </a:solidFill>
              </a:defRPr>
            </a:lvl1pPr>
          </a:lstStyle>
          <a:p>
            <a:r>
              <a:rPr sz="1313">
                <a:latin typeface="Montserrat" pitchFamily="2" charset="77"/>
              </a:rPr>
              <a:t>Отрасли:</a:t>
            </a:r>
          </a:p>
        </p:txBody>
      </p:sp>
      <p:sp>
        <p:nvSpPr>
          <p:cNvPr id="359" name="КОМПЬЮТЕРНОЕ ЗРЕНИЕ"/>
          <p:cNvSpPr txBox="1"/>
          <p:nvPr/>
        </p:nvSpPr>
        <p:spPr>
          <a:xfrm>
            <a:off x="388131" y="355477"/>
            <a:ext cx="3959186" cy="373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l" defTabSz="2438400">
              <a:lnSpc>
                <a:spcPct val="110000"/>
              </a:lnSpc>
              <a:defRPr sz="5500" b="1" cap="all">
                <a:solidFill>
                  <a:srgbClr val="FF6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63" dirty="0">
                <a:latin typeface="Montserrat" pitchFamily="2" charset="77"/>
              </a:rPr>
              <a:t>КОМПЬЮТЕРНОЕ ЗРЕНИЕ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6511DA-E259-23E8-7C4F-3569F8C06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914" y="1097988"/>
            <a:ext cx="4417086" cy="294752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лой.tiff" descr="Слой.tiff">
            <a:extLst>
              <a:ext uri="{FF2B5EF4-FFF2-40B4-BE49-F238E27FC236}">
                <a16:creationId xmlns:a16="http://schemas.microsoft.com/office/drawing/2014/main" id="{1DB76D3A-9EC5-AEDF-E092-AAB9152730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Google Shape;89;p16">
            <a:extLst>
              <a:ext uri="{FF2B5EF4-FFF2-40B4-BE49-F238E27FC236}">
                <a16:creationId xmlns:a16="http://schemas.microsoft.com/office/drawing/2014/main" id="{6A064DD6-7E85-26D0-EE18-A4EBB8ABF6EC}"/>
              </a:ext>
            </a:extLst>
          </p:cNvPr>
          <p:cNvSpPr txBox="1"/>
          <p:nvPr/>
        </p:nvSpPr>
        <p:spPr>
          <a:xfrm>
            <a:off x="395138" y="3038349"/>
            <a:ext cx="2766149" cy="198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 defTabSz="457200" hangingPunct="1">
              <a:lnSpc>
                <a:spcPct val="115000"/>
              </a:lnSpc>
            </a:pP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более</a:t>
            </a:r>
            <a:endParaRPr sz="1600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457200" hangingPunct="1">
              <a:lnSpc>
                <a:spcPct val="115000"/>
              </a:lnSpc>
              <a:buClr>
                <a:prstClr val="black"/>
              </a:buClr>
              <a:buSzPts val="1100"/>
              <a:buFont typeface="Arial"/>
              <a:buNone/>
            </a:pPr>
            <a:r>
              <a:rPr lang="en" sz="1600" b="1" kern="1200" dirty="0">
                <a:solidFill>
                  <a:srgbClr val="F56602"/>
                </a:solidFill>
                <a:latin typeface="Montserrat"/>
                <a:ea typeface="Montserrat"/>
                <a:cs typeface="Montserrat"/>
                <a:sym typeface="Montserrat"/>
              </a:rPr>
              <a:t>200</a:t>
            </a:r>
            <a:endParaRPr sz="1600" b="1" kern="1200" dirty="0">
              <a:solidFill>
                <a:srgbClr val="F5660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457200" hangingPunct="1">
              <a:buClr>
                <a:prstClr val="black"/>
              </a:buClr>
              <a:buSzPts val="1100"/>
              <a:buFont typeface="Arial"/>
              <a:buNone/>
            </a:pP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Ресурсных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площадок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международного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проекта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«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Нейрончик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»  (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детские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сады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школы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600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457200" hangingPunct="1"/>
            <a:endParaRPr sz="1600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90;p16">
            <a:extLst>
              <a:ext uri="{FF2B5EF4-FFF2-40B4-BE49-F238E27FC236}">
                <a16:creationId xmlns:a16="http://schemas.microsoft.com/office/drawing/2014/main" id="{DD3E9278-DD94-C55F-B89B-3BBEFBEE9FBE}"/>
              </a:ext>
            </a:extLst>
          </p:cNvPr>
          <p:cNvSpPr txBox="1"/>
          <p:nvPr/>
        </p:nvSpPr>
        <p:spPr>
          <a:xfrm>
            <a:off x="3556424" y="840428"/>
            <a:ext cx="2363401" cy="198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 defTabSz="457200" hangingPunct="1">
              <a:lnSpc>
                <a:spcPct val="115000"/>
              </a:lnSpc>
            </a:pP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более</a:t>
            </a:r>
            <a:endParaRPr sz="1600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457200" hangingPunct="1">
              <a:lnSpc>
                <a:spcPct val="115000"/>
              </a:lnSpc>
            </a:pPr>
            <a:r>
              <a:rPr lang="en" sz="1600" b="1" kern="1200" dirty="0">
                <a:solidFill>
                  <a:srgbClr val="F56602"/>
                </a:solidFill>
                <a:latin typeface="Montserrat"/>
                <a:ea typeface="Montserrat"/>
                <a:cs typeface="Montserrat"/>
                <a:sym typeface="Montserrat"/>
              </a:rPr>
              <a:t>100</a:t>
            </a:r>
            <a:endParaRPr sz="1600" b="1" kern="1200" dirty="0">
              <a:solidFill>
                <a:srgbClr val="F5660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457200" hangingPunct="1">
              <a:buClr>
                <a:prstClr val="black"/>
              </a:buClr>
              <a:buSzPts val="1100"/>
              <a:buFont typeface="Arial"/>
              <a:buNone/>
            </a:pP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центров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цифровых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технологий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«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Р</a:t>
            </a:r>
            <a:r>
              <a:rPr lang="ru-RU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оботрек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»</a:t>
            </a:r>
            <a:r>
              <a:rPr lang="ru-RU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, открытых по франшизе</a:t>
            </a:r>
            <a:endParaRPr sz="1600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91;p16">
            <a:extLst>
              <a:ext uri="{FF2B5EF4-FFF2-40B4-BE49-F238E27FC236}">
                <a16:creationId xmlns:a16="http://schemas.microsoft.com/office/drawing/2014/main" id="{76E7FF13-3845-09EA-0961-F20DDF70A394}"/>
              </a:ext>
            </a:extLst>
          </p:cNvPr>
          <p:cNvSpPr txBox="1"/>
          <p:nvPr/>
        </p:nvSpPr>
        <p:spPr>
          <a:xfrm>
            <a:off x="3556425" y="3038349"/>
            <a:ext cx="2363400" cy="2228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 defTabSz="457200" hangingPunct="1">
              <a:lnSpc>
                <a:spcPct val="115000"/>
              </a:lnSpc>
              <a:buClr>
                <a:prstClr val="black"/>
              </a:buClr>
              <a:buSzPts val="1100"/>
              <a:buFont typeface="Arial"/>
              <a:buNone/>
            </a:pP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более</a:t>
            </a:r>
            <a:endParaRPr sz="1600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457200" hangingPunct="1">
              <a:lnSpc>
                <a:spcPct val="115000"/>
              </a:lnSpc>
              <a:buClr>
                <a:prstClr val="black"/>
              </a:buClr>
              <a:buSzPts val="1100"/>
              <a:buFont typeface="Arial"/>
              <a:buNone/>
            </a:pPr>
            <a:r>
              <a:rPr lang="en" sz="1600" b="1" kern="1200" dirty="0">
                <a:solidFill>
                  <a:srgbClr val="F56602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ru-RU" sz="1600" b="1" kern="1200" dirty="0">
                <a:solidFill>
                  <a:srgbClr val="F5660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b="1" kern="1200" dirty="0">
                <a:solidFill>
                  <a:srgbClr val="F56602"/>
                </a:solidFill>
                <a:latin typeface="Montserrat"/>
                <a:ea typeface="Montserrat"/>
                <a:cs typeface="Montserrat"/>
                <a:sym typeface="Montserrat"/>
              </a:rPr>
              <a:t>500</a:t>
            </a:r>
            <a:endParaRPr sz="1600" b="1" kern="1200" dirty="0">
              <a:solidFill>
                <a:srgbClr val="F5660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457200" hangingPunct="1">
              <a:buClr>
                <a:prstClr val="black"/>
              </a:buClr>
              <a:buSzPts val="1100"/>
              <a:buFont typeface="Arial"/>
              <a:buNone/>
            </a:pP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участников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Международных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Соревнований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«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ДЕТалька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»</a:t>
            </a:r>
            <a:r>
              <a:rPr lang="ru-RU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и </a:t>
            </a:r>
            <a:r>
              <a:rPr lang="en-CA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IYRC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за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10 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лет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457200" hangingPunct="1"/>
            <a:endParaRPr sz="1600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92;p16">
            <a:extLst>
              <a:ext uri="{FF2B5EF4-FFF2-40B4-BE49-F238E27FC236}">
                <a16:creationId xmlns:a16="http://schemas.microsoft.com/office/drawing/2014/main" id="{34FB15B7-CE00-61C7-EB9B-41022A0C34D4}"/>
              </a:ext>
            </a:extLst>
          </p:cNvPr>
          <p:cNvSpPr txBox="1"/>
          <p:nvPr/>
        </p:nvSpPr>
        <p:spPr>
          <a:xfrm>
            <a:off x="6290075" y="840428"/>
            <a:ext cx="2289648" cy="2228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 defTabSz="457200" hangingPunct="1">
              <a:lnSpc>
                <a:spcPct val="115000"/>
              </a:lnSpc>
              <a:buClr>
                <a:prstClr val="black"/>
              </a:buClr>
              <a:buSzPts val="1100"/>
              <a:buFont typeface="Arial"/>
              <a:buNone/>
            </a:pP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более</a:t>
            </a:r>
            <a:endParaRPr sz="1600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457200" hangingPunct="1">
              <a:lnSpc>
                <a:spcPct val="115000"/>
              </a:lnSpc>
              <a:buClr>
                <a:prstClr val="black"/>
              </a:buClr>
              <a:buSzPts val="1100"/>
              <a:buFont typeface="Arial"/>
              <a:buNone/>
            </a:pPr>
            <a:r>
              <a:rPr lang="en" sz="1600" b="1" kern="1200" dirty="0">
                <a:solidFill>
                  <a:srgbClr val="F56602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lang="ru-RU" sz="1600" b="1" kern="1200" dirty="0">
                <a:solidFill>
                  <a:srgbClr val="F5660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b="1" kern="1200" dirty="0">
                <a:solidFill>
                  <a:srgbClr val="F56602"/>
                </a:solidFill>
                <a:latin typeface="Montserrat"/>
                <a:ea typeface="Montserrat"/>
                <a:cs typeface="Montserrat"/>
                <a:sym typeface="Montserrat"/>
              </a:rPr>
              <a:t>000</a:t>
            </a:r>
            <a:endParaRPr sz="1600" b="1" kern="1200" dirty="0">
              <a:solidFill>
                <a:srgbClr val="F5660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457200" hangingPunct="1">
              <a:buClr>
                <a:prstClr val="black"/>
              </a:buClr>
              <a:buSzPts val="1100"/>
              <a:buFont typeface="Arial"/>
              <a:buNone/>
            </a:pP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поставок</a:t>
            </a:r>
            <a:endParaRPr sz="1600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457200" hangingPunct="1">
              <a:buClr>
                <a:prstClr val="black"/>
              </a:buClr>
              <a:buSzPts val="1100"/>
              <a:buFont typeface="Arial"/>
              <a:buNone/>
            </a:pP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государственные</a:t>
            </a:r>
            <a:r>
              <a:rPr lang="ru-RU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и частные образовательные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учреждения</a:t>
            </a:r>
            <a:endParaRPr sz="1600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457200" hangingPunct="1"/>
            <a:endParaRPr sz="1600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93;p16">
            <a:extLst>
              <a:ext uri="{FF2B5EF4-FFF2-40B4-BE49-F238E27FC236}">
                <a16:creationId xmlns:a16="http://schemas.microsoft.com/office/drawing/2014/main" id="{FECEC4EC-6DB5-CA5E-E423-7BE1AACDF083}"/>
              </a:ext>
            </a:extLst>
          </p:cNvPr>
          <p:cNvSpPr txBox="1"/>
          <p:nvPr/>
        </p:nvSpPr>
        <p:spPr>
          <a:xfrm>
            <a:off x="6314963" y="3038349"/>
            <a:ext cx="2433900" cy="2228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 defTabSz="457200" hangingPunct="1">
              <a:lnSpc>
                <a:spcPct val="115000"/>
              </a:lnSpc>
              <a:buClr>
                <a:prstClr val="black"/>
              </a:buClr>
              <a:buSzPts val="1100"/>
              <a:buFont typeface="Arial"/>
              <a:buNone/>
            </a:pPr>
            <a:r>
              <a:rPr lang="ru-RU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поставка во</a:t>
            </a:r>
            <a:endParaRPr sz="1600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457200" hangingPunct="1">
              <a:lnSpc>
                <a:spcPct val="115000"/>
              </a:lnSpc>
              <a:buClr>
                <a:prstClr val="black"/>
              </a:buClr>
              <a:buSzPts val="1100"/>
              <a:buFont typeface="Arial"/>
              <a:buNone/>
            </a:pPr>
            <a:r>
              <a:rPr lang="ru-RU" sz="1600" b="1" kern="1200" dirty="0">
                <a:solidFill>
                  <a:srgbClr val="F56602"/>
                </a:solidFill>
                <a:latin typeface="Montserrat"/>
                <a:ea typeface="Montserrat"/>
                <a:cs typeface="Montserrat"/>
                <a:sym typeface="Montserrat"/>
              </a:rPr>
              <a:t>ВСЕ</a:t>
            </a:r>
            <a:endParaRPr sz="1600" b="1" kern="1200" dirty="0">
              <a:solidFill>
                <a:srgbClr val="F5660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457200" hangingPunct="1">
              <a:buClr>
                <a:prstClr val="black"/>
              </a:buClr>
              <a:buSzPts val="1100"/>
              <a:buFont typeface="Arial"/>
              <a:buNone/>
            </a:pPr>
            <a:r>
              <a:rPr lang="ru-RU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р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егион</a:t>
            </a:r>
            <a:r>
              <a:rPr lang="ru-RU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ы</a:t>
            </a:r>
            <a:r>
              <a:rPr lang="en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России</a:t>
            </a:r>
            <a:r>
              <a:rPr lang="ru-RU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, экспорт в страны СНГ, Оман, Сингапур, ОАЭ, Китай</a:t>
            </a:r>
            <a:endParaRPr sz="1600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457200" hangingPunct="1"/>
            <a:endParaRPr sz="1600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89;p16">
            <a:extLst>
              <a:ext uri="{FF2B5EF4-FFF2-40B4-BE49-F238E27FC236}">
                <a16:creationId xmlns:a16="http://schemas.microsoft.com/office/drawing/2014/main" id="{7265223A-EC3A-13A6-7A9B-3EA9A5418C9D}"/>
              </a:ext>
            </a:extLst>
          </p:cNvPr>
          <p:cNvSpPr txBox="1"/>
          <p:nvPr/>
        </p:nvSpPr>
        <p:spPr>
          <a:xfrm>
            <a:off x="395137" y="878624"/>
            <a:ext cx="2766149" cy="1889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 defTabSz="457200" hangingPunct="1">
              <a:lnSpc>
                <a:spcPct val="115000"/>
              </a:lnSpc>
            </a:pPr>
            <a:r>
              <a:rPr lang="en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более</a:t>
            </a:r>
            <a:endParaRPr sz="1600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457200" hangingPunct="1">
              <a:lnSpc>
                <a:spcPct val="115000"/>
              </a:lnSpc>
              <a:buClr>
                <a:prstClr val="black"/>
              </a:buClr>
              <a:buSzPts val="1100"/>
              <a:buFont typeface="Arial"/>
              <a:buNone/>
            </a:pPr>
            <a:r>
              <a:rPr lang="ru-RU" sz="1600" b="1" kern="1200" dirty="0">
                <a:solidFill>
                  <a:srgbClr val="F56602"/>
                </a:solidFill>
                <a:latin typeface="Montserrat"/>
                <a:ea typeface="Montserrat"/>
                <a:cs typeface="Montserrat"/>
                <a:sym typeface="Montserrat"/>
              </a:rPr>
              <a:t>150 000</a:t>
            </a:r>
          </a:p>
          <a:p>
            <a:pPr algn="l" defTabSz="457200" hangingPunct="1">
              <a:lnSpc>
                <a:spcPct val="115000"/>
              </a:lnSpc>
              <a:buClr>
                <a:prstClr val="black"/>
              </a:buClr>
              <a:buSzPts val="1100"/>
              <a:buFont typeface="Arial"/>
              <a:buNone/>
            </a:pPr>
            <a:r>
              <a:rPr lang="ru-RU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детей, обучающихся на базе образовательных комплексов «</a:t>
            </a:r>
            <a:r>
              <a:rPr lang="ru-RU" sz="1600" kern="1200" dirty="0" err="1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Роботрек</a:t>
            </a:r>
            <a:r>
              <a:rPr lang="ru-RU" sz="1600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»</a:t>
            </a:r>
          </a:p>
          <a:p>
            <a:pPr algn="l" defTabSz="457200" hangingPunct="1"/>
            <a:endParaRPr sz="1600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Нам есть чем гордиться:">
            <a:extLst>
              <a:ext uri="{FF2B5EF4-FFF2-40B4-BE49-F238E27FC236}">
                <a16:creationId xmlns:a16="http://schemas.microsoft.com/office/drawing/2014/main" id="{DA3BAEC4-B8CB-1DA3-7838-0C360F2363B0}"/>
              </a:ext>
            </a:extLst>
          </p:cNvPr>
          <p:cNvSpPr txBox="1"/>
          <p:nvPr/>
        </p:nvSpPr>
        <p:spPr>
          <a:xfrm>
            <a:off x="427392" y="230345"/>
            <a:ext cx="4553681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 err="1">
                <a:latin typeface="Montserrat" pitchFamily="2" charset="77"/>
              </a:rPr>
              <a:t>РОБОТрек</a:t>
            </a:r>
            <a:r>
              <a:rPr lang="ru-RU" sz="2063" dirty="0">
                <a:latin typeface="Montserrat" pitchFamily="2" charset="77"/>
              </a:rPr>
              <a:t> - это</a:t>
            </a:r>
            <a:endParaRPr sz="2063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544589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638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427392" y="230345"/>
            <a:ext cx="4553681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 err="1">
                <a:latin typeface="Montserrat" pitchFamily="2" charset="77"/>
              </a:rPr>
              <a:t>КОМПЬЮТеРНОЕ</a:t>
            </a:r>
            <a:r>
              <a:rPr lang="ru-RU" sz="2063" dirty="0">
                <a:latin typeface="Montserrat" pitchFamily="2" charset="77"/>
              </a:rPr>
              <a:t> ЗРЕНИЕ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AD5301AA-58E0-D716-E083-AB46C56ACB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39285"/>
            <a:ext cx="3440504" cy="1657412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308BC38-E1E9-44DA-C2A5-9E29BBEC1C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762" y="538729"/>
            <a:ext cx="3440505" cy="18506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4031A5-BB80-592A-82E6-9B92AF30CE9C}"/>
              </a:ext>
            </a:extLst>
          </p:cNvPr>
          <p:cNvSpPr txBox="1"/>
          <p:nvPr/>
        </p:nvSpPr>
        <p:spPr>
          <a:xfrm>
            <a:off x="959634" y="2457515"/>
            <a:ext cx="190299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Ресурсный набор «</a:t>
            </a:r>
            <a:r>
              <a:rPr kumimoji="0" lang="ru-RU" sz="11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Видэрэтрек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FBB4F9-2CA7-0318-8B7A-80EA62F7A645}"/>
              </a:ext>
            </a:extLst>
          </p:cNvPr>
          <p:cNvSpPr txBox="1"/>
          <p:nvPr/>
        </p:nvSpPr>
        <p:spPr>
          <a:xfrm>
            <a:off x="5231623" y="2457515"/>
            <a:ext cx="190299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Ресурсный набор «</a:t>
            </a:r>
            <a:r>
              <a:rPr kumimoji="0" lang="ru-RU" sz="11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Видэрэтрек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ПРО»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59A888-4B5E-EAE2-B957-408DFEB304F1}"/>
              </a:ext>
            </a:extLst>
          </p:cNvPr>
          <p:cNvSpPr txBox="1"/>
          <p:nvPr/>
        </p:nvSpPr>
        <p:spPr>
          <a:xfrm>
            <a:off x="3127255" y="2706673"/>
            <a:ext cx="190299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Для детей от 12 лет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30 занятий 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</p:txBody>
      </p:sp>
      <p:pic>
        <p:nvPicPr>
          <p:cNvPr id="15" name="Picture 14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0C422BEF-0B5B-C5AA-34F3-DFD51F9F61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986" y="3377086"/>
            <a:ext cx="712743" cy="712743"/>
          </a:xfrm>
          <a:prstGeom prst="rect">
            <a:avLst/>
          </a:prstGeom>
        </p:spPr>
      </p:pic>
      <p:pic>
        <p:nvPicPr>
          <p:cNvPr id="16" name="Picture 15" descr="A picture containing text, sign, outdoor, street&#10;&#10;Description automatically generated">
            <a:extLst>
              <a:ext uri="{FF2B5EF4-FFF2-40B4-BE49-F238E27FC236}">
                <a16:creationId xmlns:a16="http://schemas.microsoft.com/office/drawing/2014/main" id="{6793BCCA-4C21-A4F4-2237-AD3E5850A5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637" y="3241612"/>
            <a:ext cx="712743" cy="707131"/>
          </a:xfrm>
          <a:prstGeom prst="rect">
            <a:avLst/>
          </a:prstGeom>
        </p:spPr>
      </p:pic>
      <p:pic>
        <p:nvPicPr>
          <p:cNvPr id="17" name="Picture 16" descr="A picture containing text, sign, outdoor, turn&#10;&#10;Description automatically generated">
            <a:extLst>
              <a:ext uri="{FF2B5EF4-FFF2-40B4-BE49-F238E27FC236}">
                <a16:creationId xmlns:a16="http://schemas.microsoft.com/office/drawing/2014/main" id="{A4EBBF6E-B75D-EB38-A20A-A5ADF954599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161" y="4285457"/>
            <a:ext cx="626448" cy="623952"/>
          </a:xfrm>
          <a:prstGeom prst="rect">
            <a:avLst/>
          </a:prstGeom>
        </p:spPr>
      </p:pic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7CFEB5-DB4E-2DF5-B40C-2C1FDFE1352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927" y="3988642"/>
            <a:ext cx="1125648" cy="1069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300841-EC7B-E386-9E27-E14F939DA4A5}"/>
              </a:ext>
            </a:extLst>
          </p:cNvPr>
          <p:cNvSpPr txBox="1"/>
          <p:nvPr/>
        </p:nvSpPr>
        <p:spPr>
          <a:xfrm>
            <a:off x="4752072" y="4064884"/>
            <a:ext cx="2839173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Модуль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«Камера для технического зрения»</a:t>
            </a:r>
          </a:p>
        </p:txBody>
      </p:sp>
    </p:spTree>
    <p:extLst>
      <p:ext uri="{BB962C8B-B14F-4D97-AF65-F5344CB8AC3E}">
        <p14:creationId xmlns:p14="http://schemas.microsoft.com/office/powerpoint/2010/main" val="318547579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295824" y="0"/>
            <a:ext cx="6922314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Образец рабочей программы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D6D4D65-66CB-C110-2EB7-E73AA65F4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12" y="757636"/>
            <a:ext cx="7371576" cy="400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606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295824" y="0"/>
            <a:ext cx="6922314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Образец рабочей программы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84F35D4-D5A8-7AF1-3B29-54C1F6C5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300" y="680180"/>
            <a:ext cx="68834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6776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Прямоугольник"/>
          <p:cNvSpPr/>
          <p:nvPr/>
        </p:nvSpPr>
        <p:spPr>
          <a:xfrm>
            <a:off x="-14337" y="0"/>
            <a:ext cx="9366175" cy="51435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pic>
        <p:nvPicPr>
          <p:cNvPr id="371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Уникальный курс. Без аналогов в России и зарубежом. Аппаратно-программный комплекс для изучения основ нейронных сетей и запуска их на специально разработанном вычислительном модуле. Интегрируем роботов и искусственный интеллект."/>
          <p:cNvSpPr txBox="1"/>
          <p:nvPr/>
        </p:nvSpPr>
        <p:spPr>
          <a:xfrm>
            <a:off x="388131" y="794925"/>
            <a:ext cx="3862665" cy="1556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38" dirty="0" err="1">
                <a:latin typeface="Montserrat" pitchFamily="2" charset="77"/>
              </a:rPr>
              <a:t>Уникальный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курс</a:t>
            </a:r>
            <a:r>
              <a:rPr sz="1238" dirty="0">
                <a:latin typeface="Montserrat" pitchFamily="2" charset="77"/>
              </a:rPr>
              <a:t>. </a:t>
            </a:r>
            <a:r>
              <a:rPr sz="1238" dirty="0" err="1">
                <a:latin typeface="Montserrat" pitchFamily="2" charset="77"/>
              </a:rPr>
              <a:t>Без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аналогов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в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России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и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зарубежом</a:t>
            </a:r>
            <a:r>
              <a:rPr sz="1238" dirty="0">
                <a:latin typeface="Montserrat" pitchFamily="2" charset="77"/>
              </a:rPr>
              <a:t>. </a:t>
            </a:r>
            <a:endParaRPr lang="ru-RU" sz="1238" dirty="0">
              <a:latin typeface="Montserrat" pitchFamily="2" charset="77"/>
            </a:endParaRPr>
          </a:p>
          <a:p>
            <a:r>
              <a:rPr sz="1238" dirty="0" err="1">
                <a:latin typeface="Montserrat" pitchFamily="2" charset="77"/>
              </a:rPr>
              <a:t>Аппаратно-программный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комплекс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для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изучения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основ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нейронных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сетей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и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запуска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их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на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специально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разработанном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вычислительном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модуле</a:t>
            </a:r>
            <a:r>
              <a:rPr sz="1238" dirty="0">
                <a:latin typeface="Montserrat" pitchFamily="2" charset="77"/>
              </a:rPr>
              <a:t>. </a:t>
            </a:r>
            <a:r>
              <a:rPr sz="1238" dirty="0" err="1">
                <a:latin typeface="Montserrat" pitchFamily="2" charset="77"/>
              </a:rPr>
              <a:t>Интегрируем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роботов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и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искусственный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интеллект</a:t>
            </a:r>
            <a:r>
              <a:rPr sz="1238" dirty="0">
                <a:latin typeface="Montserrat" pitchFamily="2" charset="77"/>
              </a:rPr>
              <a:t>. </a:t>
            </a:r>
          </a:p>
        </p:txBody>
      </p:sp>
      <p:sp>
        <p:nvSpPr>
          <p:cNvPr id="374" name="Востребованные профессии связанные с нейронными сетями:"/>
          <p:cNvSpPr txBox="1"/>
          <p:nvPr/>
        </p:nvSpPr>
        <p:spPr>
          <a:xfrm>
            <a:off x="388132" y="2394133"/>
            <a:ext cx="2913989" cy="719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3500" b="1">
                <a:solidFill>
                  <a:srgbClr val="000000"/>
                </a:solidFill>
              </a:defRPr>
            </a:lvl1pPr>
          </a:lstStyle>
          <a:p>
            <a:r>
              <a:rPr sz="1313">
                <a:latin typeface="Montserrat" pitchFamily="2" charset="77"/>
              </a:rPr>
              <a:t>Востребованные профессии связанные с нейронными сетями:</a:t>
            </a:r>
          </a:p>
        </p:txBody>
      </p:sp>
      <p:sp>
        <p:nvSpPr>
          <p:cNvPr id="375" name="ИИ системный конструктор…"/>
          <p:cNvSpPr txBox="1"/>
          <p:nvPr/>
        </p:nvSpPr>
        <p:spPr>
          <a:xfrm>
            <a:off x="388132" y="3063343"/>
            <a:ext cx="3972818" cy="1649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>
                <a:latin typeface="Montserrat" pitchFamily="2" charset="77"/>
              </a:rPr>
              <a:t>ИИ системный конструктор   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>
                <a:latin typeface="Montserrat" pitchFamily="2" charset="77"/>
              </a:rPr>
              <a:t>Специалист по машинному обучению     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>
                <a:latin typeface="Montserrat" pitchFamily="2" charset="77"/>
              </a:rPr>
              <a:t>Роботизированный аналитик процессов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>
                <a:latin typeface="Montserrat" pitchFamily="2" charset="77"/>
              </a:rPr>
              <a:t>Специалист по данным   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>
                <a:latin typeface="Montserrat" pitchFamily="2" charset="77"/>
              </a:rPr>
              <a:t>Специалист по информационной пропаганде  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>
                <a:latin typeface="Montserrat" pitchFamily="2" charset="77"/>
              </a:rPr>
              <a:t>Роботизированный аналитик процессов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>
                <a:latin typeface="Montserrat" pitchFamily="2" charset="77"/>
              </a:rPr>
              <a:t>Цифровой информационный менеджер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>
                <a:latin typeface="Montserrat" pitchFamily="2" charset="77"/>
              </a:rPr>
              <a:t>Разработчик взаимодействия ИИ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sz="1163">
                <a:latin typeface="Montserrat" pitchFamily="2" charset="77"/>
              </a:rPr>
              <a:t>Когнитивный копирайтер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B6AFE3-5CE6-EF44-4755-67779EC619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9816" y="1205713"/>
            <a:ext cx="4129501" cy="2791752"/>
          </a:xfrm>
          <a:prstGeom prst="rect">
            <a:avLst/>
          </a:prstGeom>
        </p:spPr>
      </p:pic>
      <p:sp>
        <p:nvSpPr>
          <p:cNvPr id="11" name="Нам есть чем гордиться:">
            <a:extLst>
              <a:ext uri="{FF2B5EF4-FFF2-40B4-BE49-F238E27FC236}">
                <a16:creationId xmlns:a16="http://schemas.microsoft.com/office/drawing/2014/main" id="{A841C0FC-97CB-02F5-0226-0AC21E4F3737}"/>
              </a:ext>
            </a:extLst>
          </p:cNvPr>
          <p:cNvSpPr txBox="1"/>
          <p:nvPr/>
        </p:nvSpPr>
        <p:spPr>
          <a:xfrm>
            <a:off x="427392" y="230345"/>
            <a:ext cx="4553681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ИСКУСТВЕННЫЙ ИНТЕЛЛЕКТ</a:t>
            </a:r>
            <a:endParaRPr sz="2063" dirty="0">
              <a:latin typeface="Montserrat" pitchFamily="2" charset="77"/>
            </a:endParaRP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427392" y="230345"/>
            <a:ext cx="4553681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ИСКУСТВЕННЫЙ ИНТЕЛЛЕКТ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6" name="Graphic 1">
            <a:extLst>
              <a:ext uri="{FF2B5EF4-FFF2-40B4-BE49-F238E27FC236}">
                <a16:creationId xmlns:a16="http://schemas.microsoft.com/office/drawing/2014/main" id="{3BD12C57-7584-C9EC-767F-74106EA941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9195" y="1015111"/>
            <a:ext cx="1819754" cy="1819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AC82BF-778B-A51F-CD3A-99645317209B}"/>
              </a:ext>
            </a:extLst>
          </p:cNvPr>
          <p:cNvSpPr txBox="1"/>
          <p:nvPr/>
        </p:nvSpPr>
        <p:spPr>
          <a:xfrm>
            <a:off x="1752736" y="3072623"/>
            <a:ext cx="1902992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Образовательный 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комплекс по изучению основ искусственного интеллекта 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«</a:t>
            </a:r>
            <a:r>
              <a:rPr kumimoji="0" lang="ru-RU" sz="11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Артинтрек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»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От 7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лет: 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10 занятий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От 12 лет: 15 занятий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970004-E74F-B368-66F7-24A9AEDC959E}"/>
              </a:ext>
            </a:extLst>
          </p:cNvPr>
          <p:cNvSpPr txBox="1"/>
          <p:nvPr/>
        </p:nvSpPr>
        <p:spPr>
          <a:xfrm>
            <a:off x="5488272" y="3072623"/>
            <a:ext cx="2255806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П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рограммное обеспечение для разработки нейронных сетей «</a:t>
            </a:r>
            <a:r>
              <a:rPr kumimoji="0" lang="en-CA" sz="11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NNWizard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»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От 12 лет: 15 занятий + 2 занятия с модулем «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Артинтрек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»</a:t>
            </a:r>
          </a:p>
        </p:txBody>
      </p:sp>
      <p:pic>
        <p:nvPicPr>
          <p:cNvPr id="4" name="Picture 3" descr="A picture containing LEGO, toy, plastic&#10;&#10;Description automatically generated">
            <a:extLst>
              <a:ext uri="{FF2B5EF4-FFF2-40B4-BE49-F238E27FC236}">
                <a16:creationId xmlns:a16="http://schemas.microsoft.com/office/drawing/2014/main" id="{3606BA5C-DA3A-E285-5FC1-F92CC46B2C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680" y="1283293"/>
            <a:ext cx="2983104" cy="177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2968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295824" y="0"/>
            <a:ext cx="6922314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Образец рабочей программы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5FE4DBD-92EE-35C5-3D67-95A3010451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77" y="377732"/>
            <a:ext cx="3068752" cy="4576824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52789A4-0739-5316-3100-68B26685CE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276" y="976555"/>
            <a:ext cx="3887476" cy="402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7387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Прямоугольник"/>
          <p:cNvSpPr/>
          <p:nvPr/>
        </p:nvSpPr>
        <p:spPr>
          <a:xfrm>
            <a:off x="-14337" y="0"/>
            <a:ext cx="9366175" cy="51435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pic>
        <p:nvPicPr>
          <p:cNvPr id="371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37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Уникальный курс. Без аналогов в России и зарубежом. Аппаратно-программный комплекс для изучения основ нейронных сетей и запуска их на специально разработанном вычислительном модуле. Интегрируем роботов и искусственный интеллект."/>
          <p:cNvSpPr txBox="1"/>
          <p:nvPr/>
        </p:nvSpPr>
        <p:spPr>
          <a:xfrm>
            <a:off x="388131" y="1123572"/>
            <a:ext cx="3862665" cy="899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1238" dirty="0">
                <a:latin typeface="Montserrat" pitchFamily="2" charset="77"/>
              </a:rPr>
              <a:t>Образовательный к</a:t>
            </a:r>
            <a:r>
              <a:rPr sz="1238" dirty="0" err="1">
                <a:latin typeface="Montserrat" pitchFamily="2" charset="77"/>
              </a:rPr>
              <a:t>омплекс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для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изучения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основ</a:t>
            </a:r>
            <a:r>
              <a:rPr sz="1238" dirty="0">
                <a:latin typeface="Montserrat" pitchFamily="2" charset="77"/>
              </a:rPr>
              <a:t> </a:t>
            </a:r>
            <a:r>
              <a:rPr lang="ru-RU" sz="1238" dirty="0">
                <a:latin typeface="Montserrat" pitchFamily="2" charset="77"/>
              </a:rPr>
              <a:t>интернета вещей. Работа с конструктором и </a:t>
            </a:r>
            <a:r>
              <a:rPr lang="en-CA" sz="1238" dirty="0">
                <a:latin typeface="Montserrat" pitchFamily="2" charset="77"/>
              </a:rPr>
              <a:t>web-</a:t>
            </a:r>
            <a:r>
              <a:rPr lang="ru-RU" sz="1238" dirty="0">
                <a:latin typeface="Montserrat" pitchFamily="2" charset="77"/>
              </a:rPr>
              <a:t>приложении.</a:t>
            </a:r>
          </a:p>
          <a:p>
            <a:r>
              <a:rPr lang="ru-RU" sz="1238" dirty="0">
                <a:latin typeface="Montserrat" pitchFamily="2" charset="77"/>
              </a:rPr>
              <a:t>Интеграция роботов и интернет вещей. </a:t>
            </a:r>
            <a:endParaRPr sz="1238" dirty="0">
              <a:latin typeface="Montserrat" pitchFamily="2" charset="77"/>
            </a:endParaRPr>
          </a:p>
        </p:txBody>
      </p:sp>
      <p:sp>
        <p:nvSpPr>
          <p:cNvPr id="374" name="Востребованные профессии связанные с нейронными сетями:"/>
          <p:cNvSpPr txBox="1"/>
          <p:nvPr/>
        </p:nvSpPr>
        <p:spPr>
          <a:xfrm>
            <a:off x="388132" y="2394133"/>
            <a:ext cx="2913989" cy="719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3500" b="1">
                <a:solidFill>
                  <a:srgbClr val="000000"/>
                </a:solidFill>
              </a:defRPr>
            </a:lvl1pPr>
          </a:lstStyle>
          <a:p>
            <a:r>
              <a:rPr sz="1313" dirty="0" err="1">
                <a:latin typeface="Montserrat" pitchFamily="2" charset="77"/>
              </a:rPr>
              <a:t>Востребованные</a:t>
            </a:r>
            <a:r>
              <a:rPr sz="1313" dirty="0">
                <a:latin typeface="Montserrat" pitchFamily="2" charset="77"/>
              </a:rPr>
              <a:t> </a:t>
            </a:r>
            <a:r>
              <a:rPr sz="1313" dirty="0" err="1">
                <a:latin typeface="Montserrat" pitchFamily="2" charset="77"/>
              </a:rPr>
              <a:t>профессии</a:t>
            </a:r>
            <a:r>
              <a:rPr sz="1313" dirty="0">
                <a:latin typeface="Montserrat" pitchFamily="2" charset="77"/>
              </a:rPr>
              <a:t> </a:t>
            </a:r>
            <a:r>
              <a:rPr sz="1313" dirty="0" err="1">
                <a:latin typeface="Montserrat" pitchFamily="2" charset="77"/>
              </a:rPr>
              <a:t>связанные</a:t>
            </a:r>
            <a:r>
              <a:rPr sz="1313" dirty="0">
                <a:latin typeface="Montserrat" pitchFamily="2" charset="77"/>
              </a:rPr>
              <a:t> </a:t>
            </a:r>
            <a:r>
              <a:rPr sz="1313" dirty="0" err="1">
                <a:latin typeface="Montserrat" pitchFamily="2" charset="77"/>
              </a:rPr>
              <a:t>с</a:t>
            </a:r>
            <a:r>
              <a:rPr sz="1313" dirty="0">
                <a:latin typeface="Montserrat" pitchFamily="2" charset="77"/>
              </a:rPr>
              <a:t> </a:t>
            </a:r>
            <a:r>
              <a:rPr lang="ru-RU" sz="1313" dirty="0">
                <a:latin typeface="Montserrat" pitchFamily="2" charset="77"/>
              </a:rPr>
              <a:t>интернетом вещей</a:t>
            </a:r>
            <a:r>
              <a:rPr sz="1313" dirty="0">
                <a:latin typeface="Montserrat" pitchFamily="2" charset="77"/>
              </a:rPr>
              <a:t>:</a:t>
            </a:r>
          </a:p>
        </p:txBody>
      </p:sp>
      <p:sp>
        <p:nvSpPr>
          <p:cNvPr id="375" name="ИИ системный конструктор…"/>
          <p:cNvSpPr txBox="1"/>
          <p:nvPr/>
        </p:nvSpPr>
        <p:spPr>
          <a:xfrm>
            <a:off x="427392" y="3196029"/>
            <a:ext cx="3972818" cy="1470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lang="en-CA" sz="1163" dirty="0">
                <a:latin typeface="Montserrat" pitchFamily="2" charset="77"/>
              </a:rPr>
              <a:t>IoT</a:t>
            </a:r>
            <a:r>
              <a:rPr lang="ru-RU" sz="1163" dirty="0">
                <a:latin typeface="Montserrat" pitchFamily="2" charset="77"/>
              </a:rPr>
              <a:t>-архитектор; 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lang="ru-RU" sz="1163" dirty="0">
                <a:latin typeface="Montserrat" pitchFamily="2" charset="77"/>
              </a:rPr>
              <a:t>специалист по проектированию и разработке систем промышленного интернета вещей (</a:t>
            </a:r>
            <a:r>
              <a:rPr lang="en-CA" sz="1163" dirty="0" err="1">
                <a:latin typeface="Montserrat" pitchFamily="2" charset="77"/>
              </a:rPr>
              <a:t>IIoT</a:t>
            </a:r>
            <a:r>
              <a:rPr lang="en-CA" sz="1163" dirty="0">
                <a:latin typeface="Montserrat" pitchFamily="2" charset="77"/>
              </a:rPr>
              <a:t>); 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lang="ru-RU" sz="1163" dirty="0">
                <a:latin typeface="Montserrat" pitchFamily="2" charset="77"/>
              </a:rPr>
              <a:t>разработчик промышленных роботов; 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lang="ru-RU" sz="1163" dirty="0">
                <a:latin typeface="Montserrat" pitchFamily="2" charset="77"/>
              </a:rPr>
              <a:t>проектировщик инфраструктуры «умного дом»; 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lang="ru-RU" sz="1163" dirty="0">
                <a:latin typeface="Montserrat" pitchFamily="2" charset="77"/>
              </a:rPr>
              <a:t>разработчик систем реального времени; </a:t>
            </a:r>
          </a:p>
          <a:p>
            <a:pPr marL="128588" indent="-128588" algn="l" defTabSz="914400">
              <a:buSzPct val="123000"/>
              <a:buChar char="•"/>
              <a:defRPr sz="3100">
                <a:solidFill>
                  <a:srgbClr val="000000"/>
                </a:solidFill>
              </a:defRPr>
            </a:pPr>
            <a:r>
              <a:rPr lang="ru-RU" sz="1163" dirty="0">
                <a:latin typeface="Montserrat" pitchFamily="2" charset="77"/>
              </a:rPr>
              <a:t>специалист по разработке систем автоматизации</a:t>
            </a:r>
          </a:p>
        </p:txBody>
      </p:sp>
      <p:sp>
        <p:nvSpPr>
          <p:cNvPr id="11" name="Нам есть чем гордиться:">
            <a:extLst>
              <a:ext uri="{FF2B5EF4-FFF2-40B4-BE49-F238E27FC236}">
                <a16:creationId xmlns:a16="http://schemas.microsoft.com/office/drawing/2014/main" id="{A841C0FC-97CB-02F5-0226-0AC21E4F3737}"/>
              </a:ext>
            </a:extLst>
          </p:cNvPr>
          <p:cNvSpPr txBox="1"/>
          <p:nvPr/>
        </p:nvSpPr>
        <p:spPr>
          <a:xfrm>
            <a:off x="427392" y="230345"/>
            <a:ext cx="4553681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Интернет вещей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4" name="Picture 3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B899EC57-1D00-748C-6491-0D658B21A1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555" y="-213885"/>
            <a:ext cx="6223548" cy="53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5997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695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427392" y="230345"/>
            <a:ext cx="4553681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ИНТЕРНЕТ ВЕЩЕЙ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5" name="Рисунок 8">
            <a:extLst>
              <a:ext uri="{FF2B5EF4-FFF2-40B4-BE49-F238E27FC236}">
                <a16:creationId xmlns:a16="http://schemas.microsoft.com/office/drawing/2014/main" id="{AE006000-5445-7D00-FD76-733C496D93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711" y="1459362"/>
            <a:ext cx="3073048" cy="1558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1D099C-1F97-42E5-B62B-DBE7BC6F004D}"/>
              </a:ext>
            </a:extLst>
          </p:cNvPr>
          <p:cNvSpPr txBox="1"/>
          <p:nvPr/>
        </p:nvSpPr>
        <p:spPr>
          <a:xfrm>
            <a:off x="2018225" y="3418137"/>
            <a:ext cx="1902992" cy="610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Стажер Б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От 7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лет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15 занятий-практикумов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7C3024-612E-BE30-CD87-955C05B41478}"/>
              </a:ext>
            </a:extLst>
          </p:cNvPr>
          <p:cNvSpPr txBox="1"/>
          <p:nvPr/>
        </p:nvSpPr>
        <p:spPr>
          <a:xfrm>
            <a:off x="5101235" y="3502776"/>
            <a:ext cx="190299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Web-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приложение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«</a:t>
            </a:r>
            <a:r>
              <a:rPr kumimoji="0" lang="en-CA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IoT-</a:t>
            </a:r>
            <a:r>
              <a:rPr kumimoji="0" lang="ru-RU" sz="11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Роботрек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»</a:t>
            </a:r>
          </a:p>
        </p:txBody>
      </p:sp>
      <p:pic>
        <p:nvPicPr>
          <p:cNvPr id="3" name="Picture 2" descr="A picture containing first-aid kit, plastic, box, indoor&#10;&#10;Description automatically generated">
            <a:extLst>
              <a:ext uri="{FF2B5EF4-FFF2-40B4-BE49-F238E27FC236}">
                <a16:creationId xmlns:a16="http://schemas.microsoft.com/office/drawing/2014/main" id="{ACA0A2D4-956B-DC15-38EE-69FF4F744C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026" y="1295545"/>
            <a:ext cx="1937348" cy="188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79135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295824" y="0"/>
            <a:ext cx="6922314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Образец рабочей программы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95C113B-A079-81AF-A7CE-6F65A2CB44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4" y="612934"/>
            <a:ext cx="3912050" cy="4120906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DA31F0C5-2AF2-4F17-86C0-7587073FE6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213" y="687180"/>
            <a:ext cx="4794947" cy="404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4492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Прямоугольник"/>
          <p:cNvSpPr/>
          <p:nvPr/>
        </p:nvSpPr>
        <p:spPr>
          <a:xfrm>
            <a:off x="-14337" y="0"/>
            <a:ext cx="9366175" cy="51435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pic>
        <p:nvPicPr>
          <p:cNvPr id="335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Google Shape;235;p47"/>
          <p:cNvSpPr txBox="1"/>
          <p:nvPr/>
        </p:nvSpPr>
        <p:spPr>
          <a:xfrm>
            <a:off x="388132" y="2777859"/>
            <a:ext cx="3459107" cy="220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>
            <a:spAutoFit/>
          </a:bodyPr>
          <a:lstStyle/>
          <a:p>
            <a:pPr algn="l" defTabSz="914400">
              <a:defRPr sz="33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>
                <a:latin typeface="Montserrat" pitchFamily="2" charset="77"/>
              </a:rPr>
              <a:t>Медицина и биология</a:t>
            </a:r>
            <a:endParaRPr sz="1088">
              <a:latin typeface="Montserrat" pitchFamily="2" charset="77"/>
            </a:endParaRPr>
          </a:p>
          <a:p>
            <a:pPr marL="157163" indent="-157163" algn="l" defTabSz="914400">
              <a:spcBef>
                <a:spcPts val="563"/>
              </a:spcBef>
              <a:buSzPct val="123000"/>
              <a:buChar char="•"/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>
                <a:latin typeface="Montserrat" pitchFamily="2" charset="77"/>
              </a:rPr>
              <a:t>Биоинформатика</a:t>
            </a:r>
          </a:p>
          <a:p>
            <a:pPr algn="l" defTabSz="914400">
              <a:spcBef>
                <a:spcPts val="188"/>
              </a:spcBef>
              <a:defRPr sz="33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>
                <a:latin typeface="Montserrat" pitchFamily="2" charset="77"/>
              </a:rPr>
              <a:t>Data science</a:t>
            </a:r>
            <a:endParaRPr sz="1088">
              <a:latin typeface="Montserrat" pitchFamily="2" charset="77"/>
            </a:endParaRPr>
          </a:p>
          <a:p>
            <a:pPr marL="157163" indent="-157163" algn="l" defTabSz="914400">
              <a:spcBef>
                <a:spcPts val="563"/>
              </a:spcBef>
              <a:buSzPct val="123000"/>
              <a:buChar char="•"/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>
                <a:latin typeface="Montserrat" pitchFamily="2" charset="77"/>
              </a:rPr>
              <a:t>Специалист по машинному обучению</a:t>
            </a:r>
            <a:endParaRPr sz="1538">
              <a:latin typeface="Montserrat" pitchFamily="2" charset="77"/>
            </a:endParaRPr>
          </a:p>
          <a:p>
            <a:pPr algn="l" defTabSz="914400">
              <a:spcBef>
                <a:spcPts val="188"/>
              </a:spcBef>
              <a:defRPr sz="33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>
                <a:latin typeface="Montserrat" pitchFamily="2" charset="77"/>
              </a:rPr>
              <a:t>Web  </a:t>
            </a:r>
            <a:endParaRPr sz="1538">
              <a:latin typeface="Montserrat" pitchFamily="2" charset="77"/>
            </a:endParaRPr>
          </a:p>
          <a:p>
            <a:pPr marL="157163" indent="-157163" algn="l" defTabSz="914400">
              <a:spcBef>
                <a:spcPts val="563"/>
              </a:spcBef>
              <a:buSzPct val="123000"/>
              <a:buChar char="•"/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>
                <a:latin typeface="Montserrat" pitchFamily="2" charset="77"/>
              </a:rPr>
              <a:t>Backend разработчик </a:t>
            </a:r>
          </a:p>
          <a:p>
            <a:pPr algn="l" defTabSz="914400">
              <a:spcBef>
                <a:spcPts val="188"/>
              </a:spcBef>
              <a:defRPr sz="33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>
                <a:latin typeface="Montserrat" pitchFamily="2" charset="77"/>
              </a:rPr>
              <a:t>Робототехника    </a:t>
            </a:r>
            <a:endParaRPr sz="1538">
              <a:latin typeface="Montserrat" pitchFamily="2" charset="77"/>
            </a:endParaRPr>
          </a:p>
          <a:p>
            <a:pPr marL="157163" indent="-157163" algn="l" defTabSz="914400">
              <a:buSzPct val="123000"/>
              <a:buChar char="•"/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>
                <a:latin typeface="Montserrat" pitchFamily="2" charset="77"/>
              </a:rPr>
              <a:t>IT-разработчик </a:t>
            </a:r>
            <a:r>
              <a:rPr sz="1238" b="1">
                <a:latin typeface="Montserrat" pitchFamily="2" charset="77"/>
              </a:rPr>
              <a:t>                                                                               </a:t>
            </a:r>
          </a:p>
        </p:txBody>
      </p:sp>
      <p:sp>
        <p:nvSpPr>
          <p:cNvPr id="337" name="Изучение языков программирования:…"/>
          <p:cNvSpPr txBox="1"/>
          <p:nvPr/>
        </p:nvSpPr>
        <p:spPr>
          <a:xfrm>
            <a:off x="388131" y="1047841"/>
            <a:ext cx="3501536" cy="903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>
                <a:latin typeface="Montserrat" pitchFamily="2" charset="77"/>
              </a:rPr>
              <a:t>Изучение языков программирования: </a:t>
            </a:r>
          </a:p>
          <a:p>
            <a:pPr algn="l" defTabSz="914400">
              <a:lnSpc>
                <a:spcPct val="11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>
                <a:latin typeface="Montserrat" pitchFamily="2" charset="77"/>
              </a:rPr>
              <a:t>Scratch, Pyton, C++, Javа. Создаем компьютерную игру, разрабатываем собственное приложение для Аndroid.</a:t>
            </a:r>
          </a:p>
        </p:txBody>
      </p:sp>
      <p:sp>
        <p:nvSpPr>
          <p:cNvPr id="338" name="Отрасли и профессии, связанные с программированием:"/>
          <p:cNvSpPr txBox="1"/>
          <p:nvPr/>
        </p:nvSpPr>
        <p:spPr>
          <a:xfrm>
            <a:off x="388131" y="2039106"/>
            <a:ext cx="2963561" cy="719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3500" b="1">
                <a:solidFill>
                  <a:srgbClr val="000000"/>
                </a:solidFill>
              </a:defRPr>
            </a:lvl1pPr>
          </a:lstStyle>
          <a:p>
            <a:r>
              <a:rPr sz="1313">
                <a:latin typeface="Montserrat" pitchFamily="2" charset="77"/>
              </a:rPr>
              <a:t>Отрасли и профессии, связанные с программированием:</a:t>
            </a:r>
          </a:p>
        </p:txBody>
      </p:sp>
      <p:pic>
        <p:nvPicPr>
          <p:cNvPr id="339" name="Изображение" descr="Изображение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9026" y="0"/>
            <a:ext cx="8252648" cy="5270174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Программирование"/>
          <p:cNvSpPr txBox="1"/>
          <p:nvPr/>
        </p:nvSpPr>
        <p:spPr>
          <a:xfrm>
            <a:off x="388131" y="483209"/>
            <a:ext cx="3526565" cy="373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l" defTabSz="2438400">
              <a:lnSpc>
                <a:spcPct val="110000"/>
              </a:lnSpc>
              <a:defRPr sz="5500" b="1" cap="all">
                <a:solidFill>
                  <a:srgbClr val="FF6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63" dirty="0" err="1">
                <a:latin typeface="Montserrat" pitchFamily="2" charset="77"/>
              </a:rPr>
              <a:t>Программирование</a:t>
            </a:r>
            <a:endParaRPr sz="2063" dirty="0">
              <a:latin typeface="Montserrat" pitchFamily="2" charset="77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8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Google Shape;163;p37"/>
          <p:cNvSpPr txBox="1"/>
          <p:nvPr/>
        </p:nvSpPr>
        <p:spPr>
          <a:xfrm>
            <a:off x="554581" y="807484"/>
            <a:ext cx="3917306" cy="3528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defRPr sz="3300">
                <a:solidFill>
                  <a:srgbClr val="000000"/>
                </a:solidFill>
              </a:defRPr>
            </a:pPr>
            <a:r>
              <a:rPr sz="1238" b="1" dirty="0">
                <a:solidFill>
                  <a:srgbClr val="F56602"/>
                </a:solidFill>
                <a:latin typeface="Montserrat" pitchFamily="2" charset="77"/>
              </a:rPr>
              <a:t>«</a:t>
            </a:r>
            <a:r>
              <a:rPr sz="1238" b="1" dirty="0" err="1">
                <a:solidFill>
                  <a:srgbClr val="F56602"/>
                </a:solidFill>
                <a:latin typeface="Montserrat" pitchFamily="2" charset="77"/>
              </a:rPr>
              <a:t>Роботрек</a:t>
            </a:r>
            <a:r>
              <a:rPr sz="1238" b="1" dirty="0">
                <a:solidFill>
                  <a:srgbClr val="F56602"/>
                </a:solidFill>
                <a:latin typeface="Montserrat" pitchFamily="2" charset="77"/>
              </a:rPr>
              <a:t>» </a:t>
            </a:r>
            <a:r>
              <a:rPr sz="1238" dirty="0">
                <a:latin typeface="Montserrat Medium" pitchFamily="2" charset="77"/>
              </a:rPr>
              <a:t>— </a:t>
            </a:r>
            <a:r>
              <a:rPr sz="1238" dirty="0" err="1">
                <a:latin typeface="Montserrat Medium" pitchFamily="2" charset="77"/>
              </a:rPr>
              <a:t>крупнейшая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международная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сеть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центров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цифровых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технологий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и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робототехники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с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учебными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программами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и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оборудованием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под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собственной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торговой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маркой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для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занятий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с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детьми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и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молодежью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от</a:t>
            </a:r>
            <a:r>
              <a:rPr sz="1238" dirty="0">
                <a:latin typeface="Montserrat Medium" pitchFamily="2" charset="77"/>
              </a:rPr>
              <a:t> 4,5 </a:t>
            </a:r>
            <a:r>
              <a:rPr sz="1238" dirty="0" err="1">
                <a:latin typeface="Montserrat Medium" pitchFamily="2" charset="77"/>
              </a:rPr>
              <a:t>до</a:t>
            </a:r>
            <a:r>
              <a:rPr sz="1238" dirty="0">
                <a:latin typeface="Montserrat Medium" pitchFamily="2" charset="77"/>
              </a:rPr>
              <a:t> 17 </a:t>
            </a:r>
            <a:r>
              <a:rPr sz="1238" dirty="0" err="1">
                <a:latin typeface="Montserrat Medium" pitchFamily="2" charset="77"/>
              </a:rPr>
              <a:t>лет</a:t>
            </a:r>
            <a:r>
              <a:rPr sz="1238" dirty="0">
                <a:latin typeface="Montserrat Medium" pitchFamily="2" charset="77"/>
              </a:rPr>
              <a:t>. </a:t>
            </a:r>
          </a:p>
          <a:p>
            <a:pPr algn="l" defTabSz="914400">
              <a:lnSpc>
                <a:spcPct val="115000"/>
              </a:lnSpc>
              <a:defRPr sz="3300">
                <a:solidFill>
                  <a:srgbClr val="000000"/>
                </a:solidFill>
              </a:defRPr>
            </a:pPr>
            <a:endParaRPr sz="1238" dirty="0">
              <a:latin typeface="Montserrat Medium" pitchFamily="2" charset="77"/>
            </a:endParaRPr>
          </a:p>
          <a:p>
            <a:pPr algn="l" defTabSz="914400">
              <a:lnSpc>
                <a:spcPct val="115000"/>
              </a:lnSpc>
              <a:defRPr sz="3300">
                <a:solidFill>
                  <a:srgbClr val="000000"/>
                </a:solidFill>
              </a:defRPr>
            </a:pPr>
            <a:r>
              <a:rPr lang="ru-RU" sz="1238" dirty="0">
                <a:latin typeface="Montserrat Medium" pitchFamily="2" charset="77"/>
              </a:rPr>
              <a:t>Наши направления</a:t>
            </a:r>
            <a:r>
              <a:rPr sz="1238" dirty="0">
                <a:latin typeface="Montserrat Medium" pitchFamily="2" charset="77"/>
              </a:rPr>
              <a:t>: </a:t>
            </a:r>
            <a:endParaRPr lang="ru-RU" sz="1238" dirty="0">
              <a:latin typeface="Montserrat Medium" pitchFamily="2" charset="77"/>
            </a:endParaRPr>
          </a:p>
          <a:p>
            <a:pPr marL="285750" indent="-285750" algn="l" defTabSz="914400">
              <a:lnSpc>
                <a:spcPct val="115000"/>
              </a:lnSpc>
              <a:buBlip>
                <a:blip r:embed="rId4"/>
              </a:buBlip>
              <a:defRPr sz="3300">
                <a:solidFill>
                  <a:srgbClr val="000000"/>
                </a:solidFill>
              </a:defRPr>
            </a:pPr>
            <a:r>
              <a:rPr sz="1238" dirty="0" err="1">
                <a:latin typeface="Montserrat Medium" pitchFamily="2" charset="77"/>
              </a:rPr>
              <a:t>робототехника</a:t>
            </a:r>
            <a:endParaRPr lang="ru-RU" sz="1238" dirty="0">
              <a:latin typeface="Montserrat Medium" pitchFamily="2" charset="77"/>
            </a:endParaRPr>
          </a:p>
          <a:p>
            <a:pPr marL="285750" indent="-285750" algn="l" defTabSz="914400">
              <a:lnSpc>
                <a:spcPct val="115000"/>
              </a:lnSpc>
              <a:buBlip>
                <a:blip r:embed="rId4"/>
              </a:buBlip>
              <a:defRPr sz="3300">
                <a:solidFill>
                  <a:srgbClr val="000000"/>
                </a:solidFill>
              </a:defRPr>
            </a:pPr>
            <a:r>
              <a:rPr lang="ru-RU" sz="1238" dirty="0" err="1">
                <a:latin typeface="Montserrat Medium" pitchFamily="2" charset="77"/>
              </a:rPr>
              <a:t>нейротехнологии</a:t>
            </a:r>
            <a:endParaRPr lang="ru-RU" sz="1238" dirty="0">
              <a:latin typeface="Montserrat Medium" pitchFamily="2" charset="77"/>
            </a:endParaRPr>
          </a:p>
          <a:p>
            <a:pPr marL="285750" indent="-285750" algn="l" defTabSz="914400">
              <a:lnSpc>
                <a:spcPct val="115000"/>
              </a:lnSpc>
              <a:buBlip>
                <a:blip r:embed="rId4"/>
              </a:buBlip>
              <a:defRPr sz="3300">
                <a:solidFill>
                  <a:srgbClr val="000000"/>
                </a:solidFill>
              </a:defRPr>
            </a:pPr>
            <a:r>
              <a:rPr lang="ru-RU" sz="1238" dirty="0">
                <a:latin typeface="Montserrat Medium" pitchFamily="2" charset="77"/>
              </a:rPr>
              <a:t>искусственный интеллект</a:t>
            </a:r>
          </a:p>
          <a:p>
            <a:pPr marL="285750" indent="-285750" algn="l" defTabSz="914400">
              <a:lnSpc>
                <a:spcPct val="115000"/>
              </a:lnSpc>
              <a:buBlip>
                <a:blip r:embed="rId4"/>
              </a:buBlip>
              <a:defRPr sz="3300">
                <a:solidFill>
                  <a:srgbClr val="000000"/>
                </a:solidFill>
              </a:defRPr>
            </a:pPr>
            <a:r>
              <a:rPr lang="ru-RU" sz="1238" dirty="0">
                <a:latin typeface="Montserrat Medium" pitchFamily="2" charset="77"/>
              </a:rPr>
              <a:t>компьютерное зрение</a:t>
            </a:r>
          </a:p>
          <a:p>
            <a:pPr marL="285750" indent="-285750" algn="l" defTabSz="914400">
              <a:lnSpc>
                <a:spcPct val="115000"/>
              </a:lnSpc>
              <a:buBlip>
                <a:blip r:embed="rId4"/>
              </a:buBlip>
              <a:defRPr sz="3300">
                <a:solidFill>
                  <a:srgbClr val="000000"/>
                </a:solidFill>
              </a:defRPr>
            </a:pPr>
            <a:r>
              <a:rPr lang="ru-RU" sz="1238" dirty="0">
                <a:latin typeface="Montserrat Medium" pitchFamily="2" charset="77"/>
              </a:rPr>
              <a:t>интернет вещей</a:t>
            </a:r>
          </a:p>
          <a:p>
            <a:pPr marL="285750" indent="-285750" algn="l" defTabSz="914400">
              <a:lnSpc>
                <a:spcPct val="115000"/>
              </a:lnSpc>
              <a:buBlip>
                <a:blip r:embed="rId4"/>
              </a:buBlip>
              <a:defRPr sz="3300">
                <a:solidFill>
                  <a:srgbClr val="000000"/>
                </a:solidFill>
              </a:defRPr>
            </a:pPr>
            <a:r>
              <a:rPr lang="ru-RU" sz="1238" dirty="0">
                <a:latin typeface="Montserrat Medium" pitchFamily="2" charset="77"/>
              </a:rPr>
              <a:t>электроника</a:t>
            </a:r>
          </a:p>
          <a:p>
            <a:pPr marL="285750" indent="-285750" algn="l" defTabSz="914400">
              <a:lnSpc>
                <a:spcPct val="115000"/>
              </a:lnSpc>
              <a:buBlip>
                <a:blip r:embed="rId4"/>
              </a:buBlip>
              <a:defRPr sz="3300">
                <a:solidFill>
                  <a:srgbClr val="000000"/>
                </a:solidFill>
              </a:defRPr>
            </a:pPr>
            <a:r>
              <a:rPr lang="ru-RU" sz="1238" dirty="0">
                <a:latin typeface="Montserrat Medium" pitchFamily="2" charset="77"/>
              </a:rPr>
              <a:t>программирование</a:t>
            </a:r>
          </a:p>
          <a:p>
            <a:pPr marL="285750" indent="-285750" algn="l" defTabSz="914400">
              <a:lnSpc>
                <a:spcPct val="115000"/>
              </a:lnSpc>
              <a:buBlip>
                <a:blip r:embed="rId4"/>
              </a:buBlip>
              <a:defRPr sz="3300">
                <a:solidFill>
                  <a:srgbClr val="000000"/>
                </a:solidFill>
              </a:defRPr>
            </a:pPr>
            <a:r>
              <a:rPr sz="1238" dirty="0">
                <a:latin typeface="Montserrat Medium" pitchFamily="2" charset="77"/>
              </a:rPr>
              <a:t>3D </a:t>
            </a:r>
            <a:r>
              <a:rPr sz="1238" dirty="0" err="1">
                <a:latin typeface="Montserrat Medium" pitchFamily="2" charset="77"/>
              </a:rPr>
              <a:t>моделирование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latin typeface="Montserrat Medium" pitchFamily="2" charset="77"/>
              </a:rPr>
              <a:t>и</a:t>
            </a:r>
            <a:r>
              <a:rPr sz="1238" dirty="0">
                <a:latin typeface="Montserrat Medium" pitchFamily="2" charset="77"/>
              </a:rPr>
              <a:t> </a:t>
            </a:r>
            <a:r>
              <a:rPr sz="1238" dirty="0" err="1">
                <a:solidFill>
                  <a:srgbClr val="212121"/>
                </a:solidFill>
                <a:latin typeface="Montserrat Medium" pitchFamily="2" charset="77"/>
              </a:rPr>
              <a:t>прототипирование</a:t>
            </a:r>
            <a:endParaRPr sz="1238" dirty="0">
              <a:latin typeface="Montserrat Medium" pitchFamily="2" charset="77"/>
            </a:endParaRPr>
          </a:p>
        </p:txBody>
      </p:sp>
      <p:sp>
        <p:nvSpPr>
          <p:cNvPr id="224" name="Прямоугольник"/>
          <p:cNvSpPr/>
          <p:nvPr/>
        </p:nvSpPr>
        <p:spPr>
          <a:xfrm>
            <a:off x="4890568" y="0"/>
            <a:ext cx="4253432" cy="51435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225" name="PHOTO-2020-09-14-16-45-24 2.jpg" descr="PHOTO-2020-09-14-16-45-24 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79987" y="0"/>
            <a:ext cx="4364013" cy="5143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427392" y="230345"/>
            <a:ext cx="4553681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ПРОГРАММИРОВАНИЕ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4" name="Google Shape;377;p39">
            <a:extLst>
              <a:ext uri="{FF2B5EF4-FFF2-40B4-BE49-F238E27FC236}">
                <a16:creationId xmlns:a16="http://schemas.microsoft.com/office/drawing/2014/main" id="{D22CDB53-761D-B51D-8EB8-2C5840080439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532" y="3211354"/>
            <a:ext cx="2658993" cy="14763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F9A041-5526-DF2E-A200-CEBE7925CD25}"/>
              </a:ext>
            </a:extLst>
          </p:cNvPr>
          <p:cNvSpPr txBox="1"/>
          <p:nvPr/>
        </p:nvSpPr>
        <p:spPr>
          <a:xfrm>
            <a:off x="427392" y="1343388"/>
            <a:ext cx="1902992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Курс «Программирование в среде </a:t>
            </a:r>
            <a:r>
              <a:rPr kumimoji="0" lang="en-CA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Scratch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»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От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7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лет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15 занятий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CDD6B0-D1B0-F2D8-1A05-9529816B1713}"/>
              </a:ext>
            </a:extLst>
          </p:cNvPr>
          <p:cNvSpPr txBox="1"/>
          <p:nvPr/>
        </p:nvSpPr>
        <p:spPr>
          <a:xfrm>
            <a:off x="2435662" y="1409881"/>
            <a:ext cx="1902992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Курс «Программирование на языке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Python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»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От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11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лет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15 занятий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  <a:endParaRPr kumimoji="0" lang="en-CA" sz="11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+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Сборник задач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56 заданий</a:t>
            </a:r>
            <a:endParaRPr lang="en-CA" sz="1100" dirty="0">
              <a:solidFill>
                <a:schemeClr val="bg2">
                  <a:lumMod val="10000"/>
                </a:schemeClr>
              </a:solidFill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5F47B-A07B-1E4C-B9EF-1E8E18506AF5}"/>
              </a:ext>
            </a:extLst>
          </p:cNvPr>
          <p:cNvSpPr txBox="1"/>
          <p:nvPr/>
        </p:nvSpPr>
        <p:spPr>
          <a:xfrm>
            <a:off x="4486896" y="1341308"/>
            <a:ext cx="1902992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Курс «Программирование на языке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C++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»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От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11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лет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15 занятий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1D245-094B-36B8-BB87-A82178DC585A}"/>
              </a:ext>
            </a:extLst>
          </p:cNvPr>
          <p:cNvSpPr txBox="1"/>
          <p:nvPr/>
        </p:nvSpPr>
        <p:spPr>
          <a:xfrm>
            <a:off x="6516648" y="1341307"/>
            <a:ext cx="1902992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Курс «Программирование на языке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Java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»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От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11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лет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15 занятий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A7EBC-C3B1-1DAF-0610-003AB1634EFD}"/>
              </a:ext>
            </a:extLst>
          </p:cNvPr>
          <p:cNvSpPr txBox="1"/>
          <p:nvPr/>
        </p:nvSpPr>
        <p:spPr>
          <a:xfrm>
            <a:off x="1378888" y="3515679"/>
            <a:ext cx="1902992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Курс «Разработка мобильных приложений для ОС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Android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»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От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12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лет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7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 занятий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D938C-B997-2D11-FF33-0EB20023BA2D}"/>
              </a:ext>
            </a:extLst>
          </p:cNvPr>
          <p:cNvSpPr txBox="1"/>
          <p:nvPr/>
        </p:nvSpPr>
        <p:spPr>
          <a:xfrm>
            <a:off x="5534952" y="2571750"/>
            <a:ext cx="235963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Курс «Программирование контроллера </a:t>
            </a:r>
            <a:r>
              <a:rPr kumimoji="0" lang="ru-RU" sz="11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Трекдуино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ПРО»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От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12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лет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30 занятий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1543FC-894A-9052-7727-3C9DA326BB9B}"/>
              </a:ext>
            </a:extLst>
          </p:cNvPr>
          <p:cNvSpPr txBox="1"/>
          <p:nvPr/>
        </p:nvSpPr>
        <p:spPr>
          <a:xfrm>
            <a:off x="5438392" y="4690796"/>
            <a:ext cx="2779681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Ресурсный набор «</a:t>
            </a:r>
            <a:r>
              <a:rPr kumimoji="0" lang="ru-RU" sz="11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Трекдуино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ПРО»</a:t>
            </a:r>
          </a:p>
        </p:txBody>
      </p:sp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7942F34D-FD62-DBA6-5AA8-C946CDF738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39" y="564048"/>
            <a:ext cx="1131898" cy="1131897"/>
          </a:xfrm>
          <a:prstGeom prst="rect">
            <a:avLst/>
          </a:prstGeom>
        </p:spPr>
      </p:pic>
      <p:pic>
        <p:nvPicPr>
          <p:cNvPr id="14" name="Рисунок 9">
            <a:extLst>
              <a:ext uri="{FF2B5EF4-FFF2-40B4-BE49-F238E27FC236}">
                <a16:creationId xmlns:a16="http://schemas.microsoft.com/office/drawing/2014/main" id="{F0B933DF-B1D2-70FC-702F-39504387D2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640" y="729118"/>
            <a:ext cx="720000" cy="720000"/>
          </a:xfrm>
          <a:prstGeom prst="rect">
            <a:avLst/>
          </a:prstGeom>
        </p:spPr>
      </p:pic>
      <p:pic>
        <p:nvPicPr>
          <p:cNvPr id="15" name="Рисунок 10">
            <a:extLst>
              <a:ext uri="{FF2B5EF4-FFF2-40B4-BE49-F238E27FC236}">
                <a16:creationId xmlns:a16="http://schemas.microsoft.com/office/drawing/2014/main" id="{5AEB3838-90EB-A940-8A9B-E2F0780D33C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391" y="689881"/>
            <a:ext cx="720001" cy="720000"/>
          </a:xfrm>
          <a:prstGeom prst="rect">
            <a:avLst/>
          </a:prstGeom>
        </p:spPr>
      </p:pic>
      <p:pic>
        <p:nvPicPr>
          <p:cNvPr id="16" name="Picture 2" descr="Java — Википедия">
            <a:extLst>
              <a:ext uri="{FF2B5EF4-FFF2-40B4-BE49-F238E27FC236}">
                <a16:creationId xmlns:a16="http://schemas.microsoft.com/office/drawing/2014/main" id="{C228D9CF-0409-85F0-CE68-2A4DC5BB5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0549" y="394602"/>
            <a:ext cx="575190" cy="105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Файл:APK format icon.png — Википедия">
            <a:extLst>
              <a:ext uri="{FF2B5EF4-FFF2-40B4-BE49-F238E27FC236}">
                <a16:creationId xmlns:a16="http://schemas.microsoft.com/office/drawing/2014/main" id="{32C9AF26-3F3C-229E-CDF8-31C5A6B86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820" y="2824831"/>
            <a:ext cx="807412" cy="80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7782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Прямоугольник"/>
          <p:cNvSpPr/>
          <p:nvPr/>
        </p:nvSpPr>
        <p:spPr>
          <a:xfrm>
            <a:off x="-14337" y="0"/>
            <a:ext cx="9366175" cy="51435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pic>
        <p:nvPicPr>
          <p:cNvPr id="343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Сквиркл"/>
          <p:cNvSpPr/>
          <p:nvPr/>
        </p:nvSpPr>
        <p:spPr>
          <a:xfrm>
            <a:off x="4572000" y="263291"/>
            <a:ext cx="4484040" cy="4616918"/>
          </a:xfrm>
          <a:prstGeom prst="roundRect">
            <a:avLst>
              <a:gd name="adj" fmla="val 1823"/>
            </a:avLst>
          </a:prstGeom>
          <a:solidFill>
            <a:srgbClr val="FF660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6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45" name="3D моделирование и печать. Изучение принципов работы 3D принтеров, создание трехмерных моделей и их подготовки для печати.…"/>
          <p:cNvSpPr txBox="1"/>
          <p:nvPr/>
        </p:nvSpPr>
        <p:spPr>
          <a:xfrm>
            <a:off x="388131" y="1239136"/>
            <a:ext cx="3501536" cy="1561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 dirty="0">
                <a:latin typeface="Montserrat" pitchFamily="2" charset="77"/>
              </a:rPr>
              <a:t>3D </a:t>
            </a:r>
            <a:r>
              <a:rPr sz="1238" dirty="0" err="1">
                <a:latin typeface="Montserrat" pitchFamily="2" charset="77"/>
              </a:rPr>
              <a:t>моделирование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и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печать</a:t>
            </a:r>
            <a:r>
              <a:rPr sz="1238" dirty="0">
                <a:latin typeface="Montserrat" pitchFamily="2" charset="77"/>
              </a:rPr>
              <a:t>. </a:t>
            </a:r>
            <a:r>
              <a:rPr sz="1238" dirty="0" err="1">
                <a:latin typeface="Montserrat" pitchFamily="2" charset="77"/>
              </a:rPr>
              <a:t>Изучение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принципов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работы</a:t>
            </a:r>
            <a:r>
              <a:rPr sz="1238" dirty="0">
                <a:latin typeface="Montserrat" pitchFamily="2" charset="77"/>
              </a:rPr>
              <a:t> 3D </a:t>
            </a:r>
            <a:r>
              <a:rPr sz="1238" dirty="0" err="1">
                <a:latin typeface="Montserrat" pitchFamily="2" charset="77"/>
              </a:rPr>
              <a:t>принтеров</a:t>
            </a:r>
            <a:r>
              <a:rPr sz="1238" dirty="0">
                <a:latin typeface="Montserrat" pitchFamily="2" charset="77"/>
              </a:rPr>
              <a:t>, </a:t>
            </a:r>
            <a:r>
              <a:rPr sz="1238" dirty="0" err="1">
                <a:latin typeface="Montserrat" pitchFamily="2" charset="77"/>
              </a:rPr>
              <a:t>создание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трехмерных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моделей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и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их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подготовки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для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печати</a:t>
            </a:r>
            <a:r>
              <a:rPr sz="1238" dirty="0">
                <a:latin typeface="Montserrat" pitchFamily="2" charset="77"/>
              </a:rPr>
              <a:t>.</a:t>
            </a:r>
          </a:p>
          <a:p>
            <a:pPr algn="l" defTabSz="914400">
              <a:lnSpc>
                <a:spcPct val="11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38" dirty="0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 dirty="0" err="1">
                <a:latin typeface="Montserrat" pitchFamily="2" charset="77"/>
              </a:rPr>
              <a:t>Разрабатываем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модели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и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печатаем</a:t>
            </a:r>
            <a:r>
              <a:rPr sz="1238" dirty="0">
                <a:latin typeface="Montserrat" pitchFamily="2" charset="77"/>
              </a:rPr>
              <a:t> </a:t>
            </a:r>
          </a:p>
          <a:p>
            <a:pPr algn="l" defTabSz="914400">
              <a:lnSpc>
                <a:spcPct val="11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 dirty="0" err="1">
                <a:latin typeface="Montserrat" pitchFamily="2" charset="77"/>
              </a:rPr>
              <a:t>их</a:t>
            </a:r>
            <a:r>
              <a:rPr sz="1238" dirty="0">
                <a:latin typeface="Montserrat" pitchFamily="2" charset="77"/>
              </a:rPr>
              <a:t> </a:t>
            </a:r>
            <a:r>
              <a:rPr sz="1238" dirty="0" err="1">
                <a:latin typeface="Montserrat" pitchFamily="2" charset="77"/>
              </a:rPr>
              <a:t>на</a:t>
            </a:r>
            <a:r>
              <a:rPr sz="1238" dirty="0">
                <a:latin typeface="Montserrat" pitchFamily="2" charset="77"/>
              </a:rPr>
              <a:t> 3D </a:t>
            </a:r>
            <a:r>
              <a:rPr sz="1238" dirty="0" err="1">
                <a:latin typeface="Montserrat" pitchFamily="2" charset="77"/>
              </a:rPr>
              <a:t>принтерах</a:t>
            </a:r>
            <a:r>
              <a:rPr sz="1238" dirty="0">
                <a:latin typeface="Montserrat" pitchFamily="2" charset="77"/>
              </a:rPr>
              <a:t>. </a:t>
            </a:r>
          </a:p>
        </p:txBody>
      </p:sp>
      <p:sp>
        <p:nvSpPr>
          <p:cNvPr id="346" name="Медицина и биология…"/>
          <p:cNvSpPr txBox="1"/>
          <p:nvPr/>
        </p:nvSpPr>
        <p:spPr>
          <a:xfrm>
            <a:off x="4873388" y="1320084"/>
            <a:ext cx="3071478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 defTabSz="914400">
              <a:defRPr sz="3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350">
                <a:latin typeface="Montserrat" pitchFamily="2" charset="77"/>
              </a:rPr>
              <a:t>Медицина и биология</a:t>
            </a:r>
            <a:endParaRPr>
              <a:latin typeface="Montserrat" pitchFamily="2" charset="77"/>
            </a:endParaRPr>
          </a:p>
          <a:p>
            <a:pPr marL="152400" indent="-152400" algn="l" defTabSz="914400">
              <a:spcBef>
                <a:spcPts val="563"/>
              </a:spcBef>
              <a:buSzPct val="123000"/>
              <a:buChar char="•"/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>
                <a:latin typeface="Montserrat" pitchFamily="2" charset="77"/>
              </a:rPr>
              <a:t>Архитектор медоборудования</a:t>
            </a:r>
          </a:p>
          <a:p>
            <a:pPr algn="l" defTabSz="914400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>
                <a:latin typeface="Montserrat" pitchFamily="2" charset="77"/>
              </a:rPr>
              <a:t>Строительство</a:t>
            </a:r>
            <a:endParaRPr>
              <a:latin typeface="Montserrat" pitchFamily="2" charset="77"/>
            </a:endParaRPr>
          </a:p>
          <a:p>
            <a:pPr marL="152400" indent="-152400" algn="l" defTabSz="914400">
              <a:spcBef>
                <a:spcPts val="563"/>
              </a:spcBef>
              <a:buSzPct val="123000"/>
              <a:buChar char="•"/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>
                <a:latin typeface="Montserrat" pitchFamily="2" charset="77"/>
              </a:rPr>
              <a:t>Проектировщик 3D в печати</a:t>
            </a:r>
          </a:p>
          <a:p>
            <a:pPr algn="l" defTabSz="914400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>
                <a:latin typeface="Montserrat" pitchFamily="2" charset="77"/>
              </a:rPr>
              <a:t>Компьютерная графика</a:t>
            </a:r>
            <a:endParaRPr>
              <a:latin typeface="Montserrat" pitchFamily="2" charset="77"/>
            </a:endParaRPr>
          </a:p>
          <a:p>
            <a:pPr marL="152400" indent="-152400" algn="l" defTabSz="914400">
              <a:buSzPct val="123000"/>
              <a:buChar char="•"/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>
                <a:latin typeface="Montserrat" pitchFamily="2" charset="77"/>
              </a:rPr>
              <a:t>Визуализатор</a:t>
            </a:r>
            <a:endParaRPr>
              <a:latin typeface="Montserrat" pitchFamily="2" charset="77"/>
            </a:endParaRPr>
          </a:p>
          <a:p>
            <a:pPr marL="152400" indent="-152400" algn="l" defTabSz="914400">
              <a:spcBef>
                <a:spcPts val="563"/>
              </a:spcBef>
              <a:buSzPct val="123000"/>
              <a:buChar char="•"/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>
                <a:latin typeface="Montserrat" pitchFamily="2" charset="77"/>
              </a:rPr>
              <a:t>Дизайнер виртуальных миров</a:t>
            </a:r>
          </a:p>
          <a:p>
            <a:pPr algn="l" defTabSz="914400">
              <a:spcBef>
                <a:spcPts val="375"/>
              </a:spcBef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>
                <a:latin typeface="Montserrat" pitchFamily="2" charset="77"/>
              </a:rPr>
              <a:t>Промышленность</a:t>
            </a:r>
            <a:endParaRPr>
              <a:latin typeface="Montserrat" pitchFamily="2" charset="77"/>
            </a:endParaRPr>
          </a:p>
          <a:p>
            <a:pPr marL="152400" indent="-152400" algn="l" defTabSz="914400">
              <a:spcBef>
                <a:spcPts val="563"/>
              </a:spcBef>
              <a:buSzPct val="123000"/>
              <a:buChar char="•"/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>
                <a:latin typeface="Montserrat" pitchFamily="2" charset="77"/>
              </a:rPr>
              <a:t>Инженер композитчик </a:t>
            </a:r>
          </a:p>
          <a:p>
            <a:pPr algn="l" defTabSz="914400">
              <a:spcBef>
                <a:spcPts val="375"/>
              </a:spcBef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>
                <a:latin typeface="Montserrat" pitchFamily="2" charset="77"/>
              </a:rPr>
              <a:t>Общее</a:t>
            </a:r>
            <a:endParaRPr>
              <a:latin typeface="Montserrat" pitchFamily="2" charset="77"/>
            </a:endParaRPr>
          </a:p>
          <a:p>
            <a:pPr marL="152400" indent="-152400" algn="l" defTabSz="914400">
              <a:buSzPct val="123000"/>
              <a:buChar char="•"/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>
                <a:latin typeface="Montserrat" pitchFamily="2" charset="77"/>
              </a:rPr>
              <a:t>3D дженерилинг</a:t>
            </a:r>
            <a:endParaRPr>
              <a:latin typeface="Montserrat" pitchFamily="2" charset="77"/>
            </a:endParaRPr>
          </a:p>
          <a:p>
            <a:pPr marL="152400" indent="-152400" algn="l" defTabSz="914400">
              <a:buSzPct val="123000"/>
              <a:buChar char="•"/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>
                <a:latin typeface="Montserrat" pitchFamily="2" charset="77"/>
              </a:rPr>
              <a:t>Инженер-моделер</a:t>
            </a:r>
          </a:p>
        </p:txBody>
      </p:sp>
      <p:pic>
        <p:nvPicPr>
          <p:cNvPr id="347" name="Изображение" descr="Изображение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131" y="2871922"/>
            <a:ext cx="3893282" cy="2008224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Отрасли и профессии, связанные с аддитивными технологиями:"/>
          <p:cNvSpPr txBox="1"/>
          <p:nvPr/>
        </p:nvSpPr>
        <p:spPr>
          <a:xfrm>
            <a:off x="4873388" y="496839"/>
            <a:ext cx="2913989" cy="719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defRPr sz="3500" b="1">
                <a:solidFill>
                  <a:srgbClr val="FFFFFF"/>
                </a:solidFill>
              </a:defRPr>
            </a:pPr>
            <a:r>
              <a:rPr sz="1313">
                <a:latin typeface="Montserrat" pitchFamily="2" charset="77"/>
              </a:rPr>
              <a:t>Отрасли и профессии, связанные с аддитивными технологиями:</a:t>
            </a:r>
          </a:p>
        </p:txBody>
      </p:sp>
      <p:sp>
        <p:nvSpPr>
          <p:cNvPr id="349" name="АДДИТИВНЫЕ ТЕХНОЛОГИИ"/>
          <p:cNvSpPr txBox="1"/>
          <p:nvPr/>
        </p:nvSpPr>
        <p:spPr>
          <a:xfrm>
            <a:off x="388131" y="483209"/>
            <a:ext cx="3959186" cy="715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l" defTabSz="2438400">
              <a:lnSpc>
                <a:spcPct val="110000"/>
              </a:lnSpc>
              <a:defRPr sz="5500" b="1" cap="all">
                <a:solidFill>
                  <a:srgbClr val="FF6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63" dirty="0">
                <a:latin typeface="Montserrat" pitchFamily="2" charset="77"/>
              </a:rPr>
              <a:t>АДДИТИВНЫЕ ТЕХНОЛОГИИ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748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427392" y="230345"/>
            <a:ext cx="4553681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АДДИТИВНЫЕ ТЕХНОЛОГИИ</a:t>
            </a:r>
            <a:endParaRPr sz="2063" dirty="0">
              <a:latin typeface="Montserrat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88C2C-E15B-F017-6E01-6B90221F41D9}"/>
              </a:ext>
            </a:extLst>
          </p:cNvPr>
          <p:cNvSpPr txBox="1"/>
          <p:nvPr/>
        </p:nvSpPr>
        <p:spPr>
          <a:xfrm>
            <a:off x="953373" y="3069927"/>
            <a:ext cx="2566661" cy="1287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Курс «Знакомство с основными принцами создания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3D-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моделей и 3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D-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печати. Создание персонажа из компьютерной игры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Minecraft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»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Montserrat" pitchFamily="2" charset="77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От 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8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лет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1</a:t>
            </a:r>
            <a:r>
              <a:rPr lang="en-CA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2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 занятий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418AD-37A5-71F9-03A5-BA22CB0B50EF}"/>
              </a:ext>
            </a:extLst>
          </p:cNvPr>
          <p:cNvSpPr txBox="1"/>
          <p:nvPr/>
        </p:nvSpPr>
        <p:spPr>
          <a:xfrm>
            <a:off x="4981073" y="3069927"/>
            <a:ext cx="2566661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Курс «Русские изобретатели и русские изобретения»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От 12 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лет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rPr>
              <a:t>11 занятий</a:t>
            </a:r>
            <a:r>
              <a:rPr kumimoji="0" lang="ru-RU" sz="11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ontserrat" pitchFamily="2" charset="77"/>
                <a:sym typeface="Helvetica Neue"/>
              </a:rPr>
              <a:t> </a:t>
            </a:r>
          </a:p>
        </p:txBody>
      </p:sp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552F2377-B19F-3DE0-DCC7-58F51457C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953" y="907480"/>
            <a:ext cx="1587500" cy="1701800"/>
          </a:xfrm>
          <a:prstGeom prst="rect">
            <a:avLst/>
          </a:prstGeom>
        </p:spPr>
      </p:pic>
      <p:pic>
        <p:nvPicPr>
          <p:cNvPr id="7" name="Picture 6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5644BB36-DCFE-5740-1278-83D910EEE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971" y="1146473"/>
            <a:ext cx="35179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1166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Слой.tiff" descr="Слой.tiff"/>
          <p:cNvPicPr>
            <a:picLocks noChangeAspect="1"/>
          </p:cNvPicPr>
          <p:nvPr/>
        </p:nvPicPr>
        <p:blipFill>
          <a:blip r:embed="rId2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Google Shape;390;p67"/>
          <p:cNvSpPr txBox="1"/>
          <p:nvPr/>
        </p:nvSpPr>
        <p:spPr>
          <a:xfrm>
            <a:off x="5068766" y="2831239"/>
            <a:ext cx="3891900" cy="83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>
            <a:spAutoFit/>
          </a:bodyPr>
          <a:lstStyle/>
          <a:p>
            <a:pPr algn="l" defTabSz="9144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350" dirty="0">
                <a:latin typeface="Montserrat" pitchFamily="2" charset="77"/>
              </a:rPr>
              <a:t>WhatsApp ⁄ Telegram</a:t>
            </a:r>
            <a:endParaRPr sz="450" dirty="0">
              <a:latin typeface="Montserrat" pitchFamily="2" charset="77"/>
            </a:endParaRPr>
          </a:p>
          <a:p>
            <a:pPr algn="l" defTabSz="914400">
              <a:defRPr sz="7600">
                <a:solidFill>
                  <a:srgbClr val="FF6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50" dirty="0">
                <a:latin typeface="Montserrat" pitchFamily="2" charset="77"/>
              </a:rPr>
              <a:t>+7 (921) 330 25 68</a:t>
            </a:r>
          </a:p>
        </p:txBody>
      </p:sp>
      <p:sp>
        <p:nvSpPr>
          <p:cNvPr id="644" name="Обсудить детали по телефону и назначить время для видеоконференции.…"/>
          <p:cNvSpPr txBox="1"/>
          <p:nvPr/>
        </p:nvSpPr>
        <p:spPr>
          <a:xfrm>
            <a:off x="5075368" y="771973"/>
            <a:ext cx="3585569" cy="193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buClr>
                <a:srgbClr val="595959"/>
              </a:buClr>
              <a:buFont typeface="Arial"/>
              <a:defRPr sz="37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388">
                <a:latin typeface="Montserrat" pitchFamily="2" charset="77"/>
              </a:rPr>
              <a:t>Обсудить детали по телефону и назначить время для видеоконференции.</a:t>
            </a:r>
          </a:p>
          <a:p>
            <a:pPr algn="l" defTabSz="914400">
              <a:lnSpc>
                <a:spcPct val="115000"/>
              </a:lnSpc>
              <a:buClr>
                <a:srgbClr val="595959"/>
              </a:buClr>
              <a:buFont typeface="Arial"/>
              <a:defRPr sz="37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388">
              <a:latin typeface="Montserrat" pitchFamily="2" charset="77"/>
            </a:endParaRPr>
          </a:p>
          <a:p>
            <a:pPr algn="l" defTabSz="342882">
              <a:lnSpc>
                <a:spcPts val="1838"/>
              </a:lnSpc>
              <a:defRPr sz="3700" spc="-37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388">
                <a:latin typeface="Montserrat" pitchFamily="2" charset="77"/>
              </a:rPr>
              <a:t>Нам потребуется 15-30 минут, во время которых мы познакомимся с вами поближе и ответим на любые вопросы в рамках франшизы Роботрек.</a:t>
            </a:r>
          </a:p>
        </p:txBody>
      </p:sp>
      <p:sp>
        <p:nvSpPr>
          <p:cNvPr id="645" name="Ваш следующий шаг:"/>
          <p:cNvSpPr txBox="1"/>
          <p:nvPr/>
        </p:nvSpPr>
        <p:spPr>
          <a:xfrm>
            <a:off x="5027744" y="367648"/>
            <a:ext cx="4839792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 defTabSz="2438400">
              <a:defRPr sz="6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250" dirty="0" err="1">
                <a:latin typeface="Montserrat" pitchFamily="2" charset="77"/>
              </a:rPr>
              <a:t>Ваш</a:t>
            </a:r>
            <a:r>
              <a:rPr sz="2250" dirty="0">
                <a:latin typeface="Montserrat" pitchFamily="2" charset="77"/>
              </a:rPr>
              <a:t> </a:t>
            </a:r>
            <a:r>
              <a:rPr sz="2250" dirty="0" err="1">
                <a:latin typeface="Montserrat" pitchFamily="2" charset="77"/>
              </a:rPr>
              <a:t>следующий</a:t>
            </a:r>
            <a:r>
              <a:rPr sz="2250" dirty="0">
                <a:latin typeface="Montserrat" pitchFamily="2" charset="77"/>
              </a:rPr>
              <a:t> </a:t>
            </a:r>
            <a:r>
              <a:rPr sz="2250" dirty="0" err="1">
                <a:latin typeface="Montserrat" pitchFamily="2" charset="77"/>
              </a:rPr>
              <a:t>шаг</a:t>
            </a:r>
            <a:r>
              <a:rPr sz="2250" dirty="0">
                <a:latin typeface="Montserrat" pitchFamily="2" charset="77"/>
              </a:rPr>
              <a:t>:</a:t>
            </a:r>
          </a:p>
        </p:txBody>
      </p:sp>
      <p:sp>
        <p:nvSpPr>
          <p:cNvPr id="646" name="mrtrus2014@yandex.ru…"/>
          <p:cNvSpPr txBox="1"/>
          <p:nvPr/>
        </p:nvSpPr>
        <p:spPr>
          <a:xfrm>
            <a:off x="5333853" y="3831825"/>
            <a:ext cx="1885131" cy="419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l" defTabSz="914400"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>
                <a:latin typeface="Montserrat" pitchFamily="2" charset="77"/>
              </a:rPr>
              <a:t>mrtrus2014@yandex.ru</a:t>
            </a:r>
            <a:endParaRPr sz="188">
              <a:latin typeface="Montserrat" pitchFamily="2" charset="77"/>
            </a:endParaRPr>
          </a:p>
          <a:p>
            <a:pPr algn="l" defTabSz="914400"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38">
                <a:latin typeface="Montserrat" pitchFamily="2" charset="77"/>
              </a:rPr>
              <a:t>robotrack-rus.ru</a:t>
            </a:r>
          </a:p>
        </p:txBody>
      </p:sp>
      <p:pic>
        <p:nvPicPr>
          <p:cNvPr id="648" name="561127.tiff" descr="561127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369" y="3910892"/>
            <a:ext cx="171548" cy="130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1418178.tiff" descr="1418178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5788" y="4078941"/>
            <a:ext cx="170710" cy="170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бабенкова Н.Е..jpg" descr="бабенкова Н.Е.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37" y="0"/>
            <a:ext cx="4442070" cy="5922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9904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Нам есть чем гордиться:"/>
          <p:cNvSpPr txBox="1"/>
          <p:nvPr/>
        </p:nvSpPr>
        <p:spPr>
          <a:xfrm>
            <a:off x="427392" y="230345"/>
            <a:ext cx="4553681" cy="37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lang="ru-RU" sz="2063" dirty="0">
                <a:latin typeface="Montserrat" pitchFamily="2" charset="77"/>
              </a:rPr>
              <a:t>История франшизы</a:t>
            </a:r>
            <a:endParaRPr sz="2063" dirty="0">
              <a:latin typeface="Montserrat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DC7885-E218-3DE7-7882-D279E6F347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260" y="952039"/>
            <a:ext cx="7479102" cy="419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938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4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Google Shape;224;p46"/>
          <p:cNvSpPr txBox="1"/>
          <p:nvPr/>
        </p:nvSpPr>
        <p:spPr>
          <a:xfrm>
            <a:off x="6440081" y="1562797"/>
            <a:ext cx="1809750" cy="1142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>
            <a:spAutoFit/>
          </a:bodyPr>
          <a:lstStyle/>
          <a:p>
            <a:pPr algn="l" defTabSz="914400">
              <a:spcBef>
                <a:spcPts val="750"/>
              </a:spcBef>
              <a:defRPr sz="3500">
                <a:solidFill>
                  <a:srgbClr val="000000"/>
                </a:solidFill>
              </a:defRPr>
            </a:pPr>
            <a:r>
              <a:rPr sz="1313" b="1">
                <a:latin typeface="Montserrat" pitchFamily="2" charset="77"/>
              </a:rPr>
              <a:t>Собственное оборудование </a:t>
            </a:r>
          </a:p>
          <a:p>
            <a:pPr algn="l" defTabSz="914400">
              <a:defRPr sz="3200">
                <a:solidFill>
                  <a:srgbClr val="000000"/>
                </a:solidFill>
              </a:defRPr>
            </a:pPr>
            <a:r>
              <a:rPr sz="1200">
                <a:latin typeface="Montserrat" pitchFamily="2" charset="77"/>
              </a:rPr>
              <a:t>и конструкторы с расширенным функционалом </a:t>
            </a:r>
          </a:p>
        </p:txBody>
      </p:sp>
      <p:sp>
        <p:nvSpPr>
          <p:cNvPr id="301" name="Google Shape;225;p46"/>
          <p:cNvSpPr txBox="1"/>
          <p:nvPr/>
        </p:nvSpPr>
        <p:spPr>
          <a:xfrm>
            <a:off x="918488" y="1562796"/>
            <a:ext cx="1809750" cy="132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>
            <a:spAutoFit/>
          </a:bodyPr>
          <a:lstStyle/>
          <a:p>
            <a:pPr algn="l" defTabSz="914400">
              <a:spcBef>
                <a:spcPts val="750"/>
              </a:spcBef>
              <a:defRPr sz="3200">
                <a:solidFill>
                  <a:srgbClr val="000000"/>
                </a:solidFill>
              </a:defRPr>
            </a:pPr>
            <a:r>
              <a:rPr sz="1313" b="1">
                <a:latin typeface="Montserrat" pitchFamily="2" charset="77"/>
              </a:rPr>
              <a:t>Возможность участвовать </a:t>
            </a:r>
          </a:p>
          <a:p>
            <a:pPr algn="l" defTabSz="914400">
              <a:defRPr sz="3200">
                <a:solidFill>
                  <a:srgbClr val="000000"/>
                </a:solidFill>
              </a:defRPr>
            </a:pPr>
            <a:r>
              <a:rPr sz="1200">
                <a:latin typeface="Montserrat" pitchFamily="2" charset="77"/>
              </a:rPr>
              <a:t>в международных соревнованиях и занимать призовые места</a:t>
            </a:r>
          </a:p>
        </p:txBody>
      </p:sp>
      <p:sp>
        <p:nvSpPr>
          <p:cNvPr id="302" name="Google Shape;226;p46"/>
          <p:cNvSpPr txBox="1"/>
          <p:nvPr/>
        </p:nvSpPr>
        <p:spPr>
          <a:xfrm>
            <a:off x="3679284" y="3139871"/>
            <a:ext cx="1809750" cy="1679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>
            <a:spAutoFit/>
          </a:bodyPr>
          <a:lstStyle/>
          <a:p>
            <a:pPr algn="l" defTabSz="914400">
              <a:spcBef>
                <a:spcPts val="750"/>
              </a:spcBef>
              <a:defRPr sz="3500" b="1">
                <a:solidFill>
                  <a:srgbClr val="000000"/>
                </a:solidFill>
              </a:defRPr>
            </a:pPr>
            <a:r>
              <a:rPr sz="1313">
                <a:latin typeface="Montserrat" pitchFamily="2" charset="77"/>
              </a:rPr>
              <a:t>Игровой формат</a:t>
            </a:r>
          </a:p>
          <a:p>
            <a:pPr algn="l" defTabSz="914400">
              <a:defRPr sz="3200">
                <a:solidFill>
                  <a:srgbClr val="000000"/>
                </a:solidFill>
              </a:defRPr>
            </a:pPr>
            <a:r>
              <a:rPr sz="1200">
                <a:latin typeface="Montserrat" pitchFamily="2" charset="77"/>
              </a:rPr>
              <a:t>занятия проходят в игровом, интересном для ребенка формате и полностью соответствуют его возрасту</a:t>
            </a:r>
          </a:p>
        </p:txBody>
      </p:sp>
      <p:sp>
        <p:nvSpPr>
          <p:cNvPr id="303" name="Google Shape;227;p46"/>
          <p:cNvSpPr txBox="1"/>
          <p:nvPr/>
        </p:nvSpPr>
        <p:spPr>
          <a:xfrm>
            <a:off x="6440081" y="3139871"/>
            <a:ext cx="1809750" cy="1494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>
            <a:spAutoFit/>
          </a:bodyPr>
          <a:lstStyle/>
          <a:p>
            <a:pPr algn="l" defTabSz="914400">
              <a:spcBef>
                <a:spcPts val="750"/>
              </a:spcBef>
              <a:defRPr sz="3500" b="1">
                <a:solidFill>
                  <a:srgbClr val="000000"/>
                </a:solidFill>
              </a:defRPr>
            </a:pPr>
            <a:r>
              <a:rPr sz="1313">
                <a:latin typeface="Montserrat" pitchFamily="2" charset="77"/>
              </a:rPr>
              <a:t>Для всех</a:t>
            </a:r>
          </a:p>
          <a:p>
            <a:pPr algn="l" defTabSz="914400">
              <a:defRPr sz="3200">
                <a:solidFill>
                  <a:srgbClr val="000000"/>
                </a:solidFill>
              </a:defRPr>
            </a:pPr>
            <a:r>
              <a:rPr sz="1200">
                <a:latin typeface="Montserrat" pitchFamily="2" charset="77"/>
              </a:rPr>
              <a:t>включая программы для детей с ограниченными возможностями здоровья</a:t>
            </a:r>
          </a:p>
        </p:txBody>
      </p:sp>
      <p:sp>
        <p:nvSpPr>
          <p:cNvPr id="304" name="Google Shape;228;p46"/>
          <p:cNvSpPr txBox="1"/>
          <p:nvPr/>
        </p:nvSpPr>
        <p:spPr>
          <a:xfrm>
            <a:off x="3671587" y="1562796"/>
            <a:ext cx="2222159" cy="1494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>
            <a:spAutoFit/>
          </a:bodyPr>
          <a:lstStyle/>
          <a:p>
            <a:pPr algn="l" defTabSz="914400">
              <a:spcBef>
                <a:spcPts val="750"/>
              </a:spcBef>
              <a:defRPr sz="3200">
                <a:solidFill>
                  <a:srgbClr val="000000"/>
                </a:solidFill>
              </a:defRPr>
            </a:pPr>
            <a:r>
              <a:rPr sz="1313" b="1">
                <a:latin typeface="Montserrat" pitchFamily="2" charset="77"/>
              </a:rPr>
              <a:t>Престиж профессий </a:t>
            </a:r>
          </a:p>
          <a:p>
            <a:pPr algn="l" defTabSz="914400">
              <a:defRPr sz="3200">
                <a:solidFill>
                  <a:srgbClr val="000000"/>
                </a:solidFill>
              </a:defRPr>
            </a:pPr>
            <a:r>
              <a:rPr sz="1200">
                <a:latin typeface="Montserrat" pitchFamily="2" charset="77"/>
              </a:rPr>
              <a:t>Инженерные специальности становятся популярнее, а уровень заработной платы и престижности растет из года в год</a:t>
            </a:r>
          </a:p>
        </p:txBody>
      </p:sp>
      <p:sp>
        <p:nvSpPr>
          <p:cNvPr id="305" name="Google Shape;228;p46"/>
          <p:cNvSpPr txBox="1"/>
          <p:nvPr/>
        </p:nvSpPr>
        <p:spPr>
          <a:xfrm>
            <a:off x="918487" y="3173014"/>
            <a:ext cx="1974734" cy="1696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>
            <a:spAutoFit/>
          </a:bodyPr>
          <a:lstStyle/>
          <a:p>
            <a:pPr algn="l" defTabSz="914400">
              <a:spcBef>
                <a:spcPts val="750"/>
              </a:spcBef>
              <a:defRPr sz="3500">
                <a:solidFill>
                  <a:srgbClr val="000000"/>
                </a:solidFill>
              </a:defRPr>
            </a:pPr>
            <a:r>
              <a:rPr sz="1313" b="1">
                <a:latin typeface="Montserrat" pitchFamily="2" charset="77"/>
              </a:rPr>
              <a:t>Непрерывный процесс </a:t>
            </a:r>
          </a:p>
          <a:p>
            <a:pPr algn="l" defTabSz="914400">
              <a:defRPr sz="3200">
                <a:solidFill>
                  <a:srgbClr val="000000"/>
                </a:solidFill>
              </a:defRPr>
            </a:pPr>
            <a:r>
              <a:rPr sz="1200">
                <a:latin typeface="Montserrat" pitchFamily="2" charset="77"/>
              </a:rPr>
              <a:t>знакомства детей с высокими технологиями — от раннего развития с 4,5 лет до окончания школы</a:t>
            </a:r>
          </a:p>
        </p:txBody>
      </p:sp>
      <p:pic>
        <p:nvPicPr>
          <p:cNvPr id="306" name="749024.tiff" descr="749024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20" y="1660694"/>
            <a:ext cx="333375" cy="179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Слой.tiff" descr="Слой.tif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395" y="1583861"/>
            <a:ext cx="333375" cy="387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2729067.tiff" descr="2729067.tif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06" y="1583862"/>
            <a:ext cx="333375" cy="333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2919936.tiff" descr="2919936.tif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06" y="3173014"/>
            <a:ext cx="333375" cy="289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925607.tiff" descr="925607.tif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20" y="3216109"/>
            <a:ext cx="333375" cy="345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2996997.tiff" descr="2996997.tif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395" y="3173014"/>
            <a:ext cx="333375" cy="388685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Линия"/>
          <p:cNvSpPr/>
          <p:nvPr/>
        </p:nvSpPr>
        <p:spPr>
          <a:xfrm flipV="1">
            <a:off x="8744119" y="1478527"/>
            <a:ext cx="0" cy="749951"/>
          </a:xfrm>
          <a:prstGeom prst="line">
            <a:avLst/>
          </a:prstGeom>
          <a:ln>
            <a:solidFill>
              <a:srgbClr val="C0C0C0"/>
            </a:solidFill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sp>
        <p:nvSpPr>
          <p:cNvPr id="317" name="Почему дети и родители выбирают «Роботрек»"/>
          <p:cNvSpPr txBox="1"/>
          <p:nvPr/>
        </p:nvSpPr>
        <p:spPr>
          <a:xfrm>
            <a:off x="388131" y="483209"/>
            <a:ext cx="4785881" cy="715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l" defTabSz="2438400">
              <a:lnSpc>
                <a:spcPct val="110000"/>
              </a:lnSpc>
              <a:defRPr sz="5500" b="1" cap="all">
                <a:solidFill>
                  <a:srgbClr val="FF6600"/>
                </a:solidFill>
              </a:defRPr>
            </a:lvl1pPr>
          </a:lstStyle>
          <a:p>
            <a:r>
              <a:rPr sz="2063">
                <a:latin typeface="Montserrat" pitchFamily="2" charset="77"/>
              </a:rPr>
              <a:t>Почему дети и родители выбирают «Роботрек»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Слой.tiff" descr="Слой.tiff"/>
          <p:cNvPicPr>
            <a:picLocks noChangeAspect="1"/>
          </p:cNvPicPr>
          <p:nvPr/>
        </p:nvPicPr>
        <p:blipFill>
          <a:blip r:embed="rId3" cstate="screen">
            <a:alphaModFix amt="64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6935"/>
            <a:ext cx="9565389" cy="5978369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Узнаваемость бренда…"/>
          <p:cNvSpPr txBox="1"/>
          <p:nvPr/>
        </p:nvSpPr>
        <p:spPr>
          <a:xfrm>
            <a:off x="3889386" y="3354302"/>
            <a:ext cx="1997093" cy="1382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buClr>
                <a:srgbClr val="595959"/>
              </a:buClr>
              <a:buFont typeface="Arial"/>
              <a:defRPr sz="2800" b="1">
                <a:solidFill>
                  <a:srgbClr val="000000"/>
                </a:solidFill>
              </a:defRPr>
            </a:pPr>
            <a:r>
              <a:rPr sz="1050">
                <a:latin typeface="Montserrat" pitchFamily="2" charset="77"/>
              </a:rPr>
              <a:t>Узнаваемость бренда</a:t>
            </a:r>
          </a:p>
          <a:p>
            <a:pPr algn="l" defTabSz="914400">
              <a:lnSpc>
                <a:spcPct val="115000"/>
              </a:lnSpc>
              <a:defRPr b="1">
                <a:solidFill>
                  <a:srgbClr val="000000"/>
                </a:solidFill>
              </a:defRPr>
            </a:pPr>
            <a:endParaRPr sz="338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buClr>
                <a:srgbClr val="595959"/>
              </a:buClr>
              <a:buFont typeface="Arial"/>
              <a:defRPr sz="2800">
                <a:solidFill>
                  <a:srgbClr val="000000"/>
                </a:solidFill>
              </a:defRPr>
            </a:pPr>
            <a:r>
              <a:rPr sz="1050">
                <a:latin typeface="Montserrat" pitchFamily="2" charset="77"/>
              </a:rPr>
              <a:t>информации о «Роботреке»</a:t>
            </a:r>
            <a:r>
              <a:rPr sz="450" b="1">
                <a:solidFill>
                  <a:srgbClr val="595959"/>
                </a:solidFill>
                <a:latin typeface="Montserrat" pitchFamily="2" charset="77"/>
              </a:rPr>
              <a:t> </a:t>
            </a:r>
            <a:r>
              <a:rPr sz="1050">
                <a:latin typeface="Montserrat" pitchFamily="2" charset="77"/>
              </a:rPr>
              <a:t>в СМИ более чем достаточно. Родителей не надо убеждать выбрать наш центр, а не конкурентов</a:t>
            </a:r>
            <a:endParaRPr sz="450">
              <a:latin typeface="Montserrat" pitchFamily="2" charset="77"/>
            </a:endParaRPr>
          </a:p>
        </p:txBody>
      </p:sp>
      <p:sp>
        <p:nvSpPr>
          <p:cNvPr id="402" name="Увеличенный показатель LTV…"/>
          <p:cNvSpPr txBox="1"/>
          <p:nvPr/>
        </p:nvSpPr>
        <p:spPr>
          <a:xfrm>
            <a:off x="1011427" y="1593967"/>
            <a:ext cx="1997093" cy="1200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buClr>
                <a:srgbClr val="595959"/>
              </a:buClr>
              <a:buFont typeface="Arial"/>
              <a:defRPr sz="2800" b="1">
                <a:solidFill>
                  <a:srgbClr val="000000"/>
                </a:solidFill>
              </a:defRPr>
            </a:pPr>
            <a:r>
              <a:rPr lang="ru-RU" sz="1050" dirty="0">
                <a:latin typeface="Montserrat" pitchFamily="2" charset="77"/>
              </a:rPr>
              <a:t>Готовое решение </a:t>
            </a:r>
            <a:endParaRPr sz="1050" dirty="0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defRPr b="1">
                <a:solidFill>
                  <a:srgbClr val="000000"/>
                </a:solidFill>
              </a:defRPr>
            </a:pPr>
            <a:endParaRPr lang="en-CA" sz="338" dirty="0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buClr>
                <a:srgbClr val="595959"/>
              </a:buClr>
              <a:buFont typeface="Arial"/>
              <a:defRPr sz="2800">
                <a:solidFill>
                  <a:srgbClr val="000000"/>
                </a:solidFill>
              </a:defRPr>
            </a:pPr>
            <a:r>
              <a:rPr lang="ru-RU" sz="1050" dirty="0">
                <a:latin typeface="Montserrat" pitchFamily="2" charset="77"/>
              </a:rPr>
              <a:t>Входят методики, оборудование, техническая поддержка, обучение педагогов, консалтинг ведения бизнеса</a:t>
            </a:r>
            <a:endParaRPr lang="en-CA" sz="1050" dirty="0">
              <a:latin typeface="Montserrat" pitchFamily="2" charset="77"/>
            </a:endParaRPr>
          </a:p>
        </p:txBody>
      </p:sp>
      <p:sp>
        <p:nvSpPr>
          <p:cNvPr id="403" name="Формат «У дома»…"/>
          <p:cNvSpPr txBox="1"/>
          <p:nvPr/>
        </p:nvSpPr>
        <p:spPr>
          <a:xfrm>
            <a:off x="6767344" y="1491150"/>
            <a:ext cx="1997093" cy="140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buClr>
                <a:srgbClr val="595959"/>
              </a:buClr>
              <a:buFont typeface="Arial"/>
              <a:defRPr sz="2800" b="1">
                <a:solidFill>
                  <a:srgbClr val="000000"/>
                </a:solidFill>
              </a:defRPr>
            </a:pPr>
            <a:r>
              <a:rPr sz="1050">
                <a:latin typeface="Montserrat" pitchFamily="2" charset="77"/>
              </a:rPr>
              <a:t>Формат «У дома»</a:t>
            </a:r>
            <a:endParaRPr sz="450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defRPr b="1">
                <a:solidFill>
                  <a:srgbClr val="000000"/>
                </a:solidFill>
              </a:defRPr>
            </a:pPr>
            <a:endParaRPr sz="450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buClr>
                <a:srgbClr val="595959"/>
              </a:buClr>
              <a:buFont typeface="Arial"/>
              <a:defRPr sz="2800">
                <a:solidFill>
                  <a:srgbClr val="000000"/>
                </a:solidFill>
              </a:defRPr>
            </a:pPr>
            <a:r>
              <a:rPr sz="1050">
                <a:latin typeface="Montserrat" pitchFamily="2" charset="77"/>
              </a:rPr>
              <a:t>центры можно открывать в густонаселенных спальных районах, чтобы ребенку легко было посещать занятия до или после школы</a:t>
            </a:r>
          </a:p>
        </p:txBody>
      </p:sp>
      <p:sp>
        <p:nvSpPr>
          <p:cNvPr id="404" name="Работа без лицензии…"/>
          <p:cNvSpPr txBox="1"/>
          <p:nvPr/>
        </p:nvSpPr>
        <p:spPr>
          <a:xfrm>
            <a:off x="3944614" y="1502926"/>
            <a:ext cx="1997093" cy="1382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buClr>
                <a:srgbClr val="595959"/>
              </a:buClr>
              <a:buFont typeface="Arial"/>
              <a:defRPr sz="2800" b="1">
                <a:solidFill>
                  <a:srgbClr val="000000"/>
                </a:solidFill>
              </a:defRPr>
            </a:pPr>
            <a:r>
              <a:rPr sz="1050">
                <a:latin typeface="Montserrat" pitchFamily="2" charset="77"/>
              </a:rPr>
              <a:t>Работа без лицензии</a:t>
            </a:r>
          </a:p>
          <a:p>
            <a:pPr algn="l" defTabSz="914400">
              <a:lnSpc>
                <a:spcPct val="115000"/>
              </a:lnSpc>
              <a:defRPr b="1">
                <a:solidFill>
                  <a:srgbClr val="000000"/>
                </a:solidFill>
              </a:defRPr>
            </a:pPr>
            <a:endParaRPr sz="338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buClr>
                <a:srgbClr val="595959"/>
              </a:buClr>
              <a:buFont typeface="Arial"/>
              <a:defRPr sz="2800">
                <a:solidFill>
                  <a:srgbClr val="000000"/>
                </a:solidFill>
              </a:defRPr>
            </a:pPr>
            <a:r>
              <a:rPr sz="1050">
                <a:latin typeface="Montserrat" pitchFamily="2" charset="77"/>
              </a:rPr>
              <a:t>наши центры могут  работать как «клубно-досуговая деятельность», поэтому нет необходимости в лицензировании </a:t>
            </a:r>
          </a:p>
        </p:txBody>
      </p:sp>
      <p:sp>
        <p:nvSpPr>
          <p:cNvPr id="405" name="Низкая стоимость входа…"/>
          <p:cNvSpPr txBox="1"/>
          <p:nvPr/>
        </p:nvSpPr>
        <p:spPr>
          <a:xfrm>
            <a:off x="1011427" y="3396732"/>
            <a:ext cx="1997093" cy="1200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buClr>
                <a:srgbClr val="595959"/>
              </a:buClr>
              <a:buFont typeface="Arial"/>
              <a:defRPr sz="2800" b="1">
                <a:solidFill>
                  <a:srgbClr val="000000"/>
                </a:solidFill>
              </a:defRPr>
            </a:pPr>
            <a:r>
              <a:rPr lang="ru-RU" sz="1050" dirty="0">
                <a:latin typeface="Montserrat" pitchFamily="2" charset="77"/>
              </a:rPr>
              <a:t>Интеграционный эффект </a:t>
            </a:r>
            <a:endParaRPr sz="1050" dirty="0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defRPr b="1">
                <a:solidFill>
                  <a:srgbClr val="000000"/>
                </a:solidFill>
              </a:defRPr>
            </a:pPr>
            <a:endParaRPr sz="338" dirty="0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buClr>
                <a:srgbClr val="595959"/>
              </a:buClr>
              <a:buFont typeface="Arial"/>
              <a:defRPr sz="2800">
                <a:solidFill>
                  <a:srgbClr val="000000"/>
                </a:solidFill>
              </a:defRPr>
            </a:pPr>
            <a:r>
              <a:rPr lang="ru-RU" sz="1050" dirty="0">
                <a:latin typeface="Montserrat" pitchFamily="2" charset="77"/>
              </a:rPr>
              <a:t>Участие в совместных мероприятиях, возможность делиться опытом с другими франчайзи</a:t>
            </a:r>
            <a:endParaRPr sz="1050" dirty="0">
              <a:latin typeface="Montserrat" pitchFamily="2" charset="77"/>
            </a:endParaRPr>
          </a:p>
        </p:txBody>
      </p:sp>
      <p:sp>
        <p:nvSpPr>
          <p:cNvPr id="406" name="Предложения вне конкуренции…"/>
          <p:cNvSpPr txBox="1"/>
          <p:nvPr/>
        </p:nvSpPr>
        <p:spPr>
          <a:xfrm>
            <a:off x="6767344" y="3303729"/>
            <a:ext cx="1997093" cy="1571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algn="l" defTabSz="914400">
              <a:lnSpc>
                <a:spcPct val="115000"/>
              </a:lnSpc>
              <a:buClr>
                <a:srgbClr val="595959"/>
              </a:buClr>
              <a:buFont typeface="Arial"/>
              <a:defRPr sz="2800" b="1">
                <a:solidFill>
                  <a:srgbClr val="000000"/>
                </a:solidFill>
              </a:defRPr>
            </a:pPr>
            <a:r>
              <a:rPr sz="1050" dirty="0" err="1">
                <a:latin typeface="Montserrat" pitchFamily="2" charset="77"/>
              </a:rPr>
              <a:t>Предложения</a:t>
            </a:r>
            <a:r>
              <a:rPr sz="1050" dirty="0">
                <a:latin typeface="Montserrat" pitchFamily="2" charset="77"/>
              </a:rPr>
              <a:t> </a:t>
            </a:r>
            <a:r>
              <a:rPr sz="1050" dirty="0" err="1">
                <a:latin typeface="Montserrat" pitchFamily="2" charset="77"/>
              </a:rPr>
              <a:t>вне</a:t>
            </a:r>
            <a:r>
              <a:rPr sz="1050" dirty="0">
                <a:latin typeface="Montserrat" pitchFamily="2" charset="77"/>
              </a:rPr>
              <a:t> </a:t>
            </a:r>
            <a:r>
              <a:rPr sz="1050" dirty="0" err="1">
                <a:latin typeface="Montserrat" pitchFamily="2" charset="77"/>
              </a:rPr>
              <a:t>конкуренции</a:t>
            </a:r>
            <a:endParaRPr sz="1050" dirty="0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defRPr b="1">
                <a:solidFill>
                  <a:srgbClr val="000000"/>
                </a:solidFill>
              </a:defRPr>
            </a:pPr>
            <a:endParaRPr sz="338" dirty="0">
              <a:latin typeface="Montserrat" pitchFamily="2" charset="77"/>
            </a:endParaRPr>
          </a:p>
          <a:p>
            <a:pPr algn="l" defTabSz="914400">
              <a:lnSpc>
                <a:spcPct val="115000"/>
              </a:lnSpc>
              <a:buClr>
                <a:srgbClr val="595959"/>
              </a:buClr>
              <a:buFont typeface="Arial"/>
              <a:defRPr sz="2800">
                <a:solidFill>
                  <a:srgbClr val="000000"/>
                </a:solidFill>
              </a:defRPr>
            </a:pPr>
            <a:r>
              <a:rPr sz="1050" dirty="0" err="1">
                <a:latin typeface="Montserrat" pitchFamily="2" charset="77"/>
              </a:rPr>
              <a:t>если</a:t>
            </a:r>
            <a:r>
              <a:rPr sz="1050" dirty="0">
                <a:latin typeface="Montserrat" pitchFamily="2" charset="77"/>
              </a:rPr>
              <a:t> </a:t>
            </a:r>
            <a:r>
              <a:rPr sz="1050" dirty="0" err="1">
                <a:latin typeface="Montserrat" pitchFamily="2" charset="77"/>
              </a:rPr>
              <a:t>у</a:t>
            </a:r>
            <a:r>
              <a:rPr sz="1050" dirty="0">
                <a:latin typeface="Montserrat" pitchFamily="2" charset="77"/>
              </a:rPr>
              <a:t> </a:t>
            </a:r>
            <a:r>
              <a:rPr sz="1050" dirty="0" err="1">
                <a:latin typeface="Montserrat" pitchFamily="2" charset="77"/>
              </a:rPr>
              <a:t>направления</a:t>
            </a:r>
            <a:r>
              <a:rPr sz="1050" dirty="0">
                <a:latin typeface="Montserrat" pitchFamily="2" charset="77"/>
              </a:rPr>
              <a:t> «</a:t>
            </a:r>
            <a:r>
              <a:rPr sz="1050" dirty="0" err="1">
                <a:latin typeface="Montserrat" pitchFamily="2" charset="77"/>
              </a:rPr>
              <a:t>Робототехника</a:t>
            </a:r>
            <a:r>
              <a:rPr sz="1050" dirty="0">
                <a:latin typeface="Montserrat" pitchFamily="2" charset="77"/>
              </a:rPr>
              <a:t>» </a:t>
            </a:r>
            <a:r>
              <a:rPr sz="1050" dirty="0" err="1">
                <a:latin typeface="Montserrat" pitchFamily="2" charset="77"/>
              </a:rPr>
              <a:t>есть</a:t>
            </a:r>
            <a:r>
              <a:rPr sz="1050" dirty="0">
                <a:latin typeface="Montserrat" pitchFamily="2" charset="77"/>
              </a:rPr>
              <a:t> </a:t>
            </a:r>
            <a:r>
              <a:rPr sz="1050" dirty="0" err="1">
                <a:latin typeface="Montserrat" pitchFamily="2" charset="77"/>
              </a:rPr>
              <a:t>конкуренция</a:t>
            </a:r>
            <a:r>
              <a:rPr sz="1050" dirty="0">
                <a:latin typeface="Montserrat" pitchFamily="2" charset="77"/>
              </a:rPr>
              <a:t>, </a:t>
            </a:r>
            <a:r>
              <a:rPr sz="1050" dirty="0" err="1">
                <a:latin typeface="Montserrat" pitchFamily="2" charset="77"/>
              </a:rPr>
              <a:t>то</a:t>
            </a:r>
            <a:r>
              <a:rPr sz="1050" dirty="0">
                <a:latin typeface="Montserrat" pitchFamily="2" charset="77"/>
              </a:rPr>
              <a:t> </a:t>
            </a:r>
            <a:r>
              <a:rPr sz="1050" dirty="0" err="1">
                <a:latin typeface="Montserrat" pitchFamily="2" charset="77"/>
              </a:rPr>
              <a:t>некоторые</a:t>
            </a:r>
            <a:r>
              <a:rPr sz="1050" dirty="0">
                <a:latin typeface="Montserrat" pitchFamily="2" charset="77"/>
              </a:rPr>
              <a:t> </a:t>
            </a:r>
            <a:r>
              <a:rPr sz="1050" dirty="0" err="1">
                <a:latin typeface="Montserrat" pitchFamily="2" charset="77"/>
              </a:rPr>
              <a:t>дополнительные</a:t>
            </a:r>
            <a:r>
              <a:rPr sz="1050" dirty="0">
                <a:latin typeface="Montserrat" pitchFamily="2" charset="77"/>
              </a:rPr>
              <a:t> </a:t>
            </a:r>
            <a:r>
              <a:rPr sz="1050" dirty="0" err="1">
                <a:latin typeface="Montserrat" pitchFamily="2" charset="77"/>
              </a:rPr>
              <a:t>курсы</a:t>
            </a:r>
            <a:r>
              <a:rPr sz="1050" dirty="0">
                <a:latin typeface="Montserrat" pitchFamily="2" charset="77"/>
              </a:rPr>
              <a:t> </a:t>
            </a:r>
            <a:r>
              <a:rPr sz="1050" dirty="0" err="1">
                <a:latin typeface="Montserrat" pitchFamily="2" charset="77"/>
              </a:rPr>
              <a:t>полностью</a:t>
            </a:r>
            <a:r>
              <a:rPr sz="1050" dirty="0">
                <a:latin typeface="Montserrat" pitchFamily="2" charset="77"/>
              </a:rPr>
              <a:t> </a:t>
            </a:r>
            <a:r>
              <a:rPr sz="1050" dirty="0" err="1">
                <a:latin typeface="Montserrat" pitchFamily="2" charset="77"/>
              </a:rPr>
              <a:t>уникальны</a:t>
            </a:r>
            <a:r>
              <a:rPr sz="1050" dirty="0">
                <a:latin typeface="Montserrat" pitchFamily="2" charset="77"/>
              </a:rPr>
              <a:t> </a:t>
            </a:r>
            <a:r>
              <a:rPr sz="1050" dirty="0" err="1">
                <a:latin typeface="Montserrat" pitchFamily="2" charset="77"/>
              </a:rPr>
              <a:t>в</a:t>
            </a:r>
            <a:r>
              <a:rPr sz="1050" dirty="0">
                <a:latin typeface="Montserrat" pitchFamily="2" charset="77"/>
              </a:rPr>
              <a:t> </a:t>
            </a:r>
            <a:r>
              <a:rPr sz="1050" dirty="0" err="1">
                <a:latin typeface="Montserrat" pitchFamily="2" charset="77"/>
              </a:rPr>
              <a:t>России</a:t>
            </a:r>
            <a:r>
              <a:rPr sz="1050" dirty="0">
                <a:latin typeface="Montserrat" pitchFamily="2" charset="77"/>
              </a:rPr>
              <a:t> </a:t>
            </a:r>
            <a:r>
              <a:rPr sz="1050" dirty="0" err="1">
                <a:latin typeface="Montserrat" pitchFamily="2" charset="77"/>
              </a:rPr>
              <a:t>и</a:t>
            </a:r>
            <a:r>
              <a:rPr sz="1050" dirty="0">
                <a:latin typeface="Montserrat" pitchFamily="2" charset="77"/>
              </a:rPr>
              <a:t> </a:t>
            </a:r>
            <a:r>
              <a:rPr sz="1050" dirty="0" err="1">
                <a:latin typeface="Montserrat" pitchFamily="2" charset="77"/>
              </a:rPr>
              <a:t>за</a:t>
            </a:r>
            <a:r>
              <a:rPr sz="1050" dirty="0">
                <a:latin typeface="Montserrat" pitchFamily="2" charset="77"/>
              </a:rPr>
              <a:t> </a:t>
            </a:r>
            <a:r>
              <a:rPr sz="1050" dirty="0" err="1">
                <a:latin typeface="Montserrat" pitchFamily="2" charset="77"/>
              </a:rPr>
              <a:t>рубежом</a:t>
            </a:r>
            <a:endParaRPr sz="1050" dirty="0">
              <a:latin typeface="Montserrat" pitchFamily="2" charset="77"/>
            </a:endParaRPr>
          </a:p>
        </p:txBody>
      </p:sp>
      <p:pic>
        <p:nvPicPr>
          <p:cNvPr id="407" name="Слой.tiff" descr="Слой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76" y="3262504"/>
            <a:ext cx="333375" cy="333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РОБОТРЕК-ЛОГО.png" descr="РОБОТРЕК-ЛОГО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585" y="3262504"/>
            <a:ext cx="333375" cy="156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Слой.tiff" descr="Слой.tif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266" y="1459749"/>
            <a:ext cx="333375" cy="239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Слой.tiff" descr="Слой.tif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585" y="1459749"/>
            <a:ext cx="333375" cy="333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Слой.tiff" descr="Слой.tif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266" y="3262504"/>
            <a:ext cx="333375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Слой.tiff" descr="Слой.tif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76" y="1459749"/>
            <a:ext cx="333375" cy="333375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Преимущества франшизы «Роботрек» для предпринимателя"/>
          <p:cNvSpPr txBox="1"/>
          <p:nvPr/>
        </p:nvSpPr>
        <p:spPr>
          <a:xfrm>
            <a:off x="388131" y="483209"/>
            <a:ext cx="6663953" cy="722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>
            <a:spAutoFit/>
          </a:bodyPr>
          <a:lstStyle>
            <a:lvl1pPr algn="l" defTabSz="2438400">
              <a:lnSpc>
                <a:spcPct val="110000"/>
              </a:lnSpc>
              <a:defRPr sz="5500" b="1" cap="all">
                <a:solidFill>
                  <a:srgbClr val="FF6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63">
                <a:latin typeface="Montserrat" pitchFamily="2" charset="77"/>
              </a:rPr>
              <a:t>Преимущества франшизы «Роботрек» для предпринимателя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Прямоугольник"/>
          <p:cNvSpPr/>
          <p:nvPr/>
        </p:nvSpPr>
        <p:spPr>
          <a:xfrm>
            <a:off x="-14337" y="0"/>
            <a:ext cx="9366175" cy="514350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pic>
        <p:nvPicPr>
          <p:cNvPr id="263" name="творческий проект7.JPG" descr="творческий проект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3557" y="-18876"/>
            <a:ext cx="9177557" cy="516237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Сквиркл"/>
          <p:cNvSpPr/>
          <p:nvPr/>
        </p:nvSpPr>
        <p:spPr>
          <a:xfrm>
            <a:off x="-286155" y="3718740"/>
            <a:ext cx="8076537" cy="1259247"/>
          </a:xfrm>
          <a:prstGeom prst="roundRect">
            <a:avLst>
              <a:gd name="adj" fmla="val 5673"/>
            </a:avLst>
          </a:prstGeom>
          <a:solidFill>
            <a:srgbClr val="FF660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6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Мероприятия «Роботрека»: ДЕТалька"/>
          <p:cNvSpPr txBox="1"/>
          <p:nvPr/>
        </p:nvSpPr>
        <p:spPr>
          <a:xfrm>
            <a:off x="237831" y="3782569"/>
            <a:ext cx="6506160" cy="365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l" defTabSz="2438400">
              <a:lnSpc>
                <a:spcPct val="110000"/>
              </a:lnSpc>
              <a:defRPr sz="5500" b="1">
                <a:solidFill>
                  <a:srgbClr val="FFFFFF"/>
                </a:solidFill>
              </a:defRPr>
            </a:lvl1pPr>
          </a:lstStyle>
          <a:p>
            <a:r>
              <a:rPr sz="2063" dirty="0" err="1">
                <a:latin typeface="Montserrat" pitchFamily="2" charset="77"/>
              </a:rPr>
              <a:t>Мероприятия</a:t>
            </a:r>
            <a:r>
              <a:rPr sz="2063" dirty="0">
                <a:latin typeface="Montserrat" pitchFamily="2" charset="77"/>
              </a:rPr>
              <a:t> «</a:t>
            </a:r>
            <a:r>
              <a:rPr sz="2063" dirty="0" err="1">
                <a:latin typeface="Montserrat" pitchFamily="2" charset="77"/>
              </a:rPr>
              <a:t>Роботрека</a:t>
            </a:r>
            <a:r>
              <a:rPr sz="2063" dirty="0">
                <a:latin typeface="Montserrat" pitchFamily="2" charset="77"/>
              </a:rPr>
              <a:t>»: </a:t>
            </a:r>
            <a:r>
              <a:rPr sz="2063" dirty="0" err="1">
                <a:latin typeface="Montserrat" pitchFamily="2" charset="77"/>
              </a:rPr>
              <a:t>ДЕТалька</a:t>
            </a:r>
            <a:endParaRPr sz="2063" dirty="0">
              <a:latin typeface="Montserrat" pitchFamily="2" charset="77"/>
            </a:endParaRPr>
          </a:p>
        </p:txBody>
      </p:sp>
      <p:sp>
        <p:nvSpPr>
          <p:cNvPr id="266" name="Google Shape;198;p42"/>
          <p:cNvSpPr txBox="1"/>
          <p:nvPr/>
        </p:nvSpPr>
        <p:spPr>
          <a:xfrm>
            <a:off x="237831" y="4182844"/>
            <a:ext cx="7286233" cy="675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 defTabSz="2438400">
              <a:lnSpc>
                <a:spcPct val="115000"/>
              </a:lnSpc>
              <a:defRPr sz="3300">
                <a:solidFill>
                  <a:srgbClr val="FFFFFF"/>
                </a:solidFill>
              </a:defRPr>
            </a:lvl1pPr>
          </a:lstStyle>
          <a:p>
            <a:r>
              <a:rPr sz="1238">
                <a:latin typeface="Montserrat" pitchFamily="2" charset="77"/>
              </a:rPr>
              <a:t>Дети, посещающие центры цифровых технологий «Роботрек», имеют возможность принять участие в международных соревнованиях по цифровым технологиям, образовательной робототехнике и нейротехнологиям «ДЕТалька».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1553</TotalTime>
  <Words>2141</Words>
  <Application>Microsoft Macintosh PowerPoint</Application>
  <PresentationFormat>On-screen Show (16:9)</PresentationFormat>
  <Paragraphs>367</Paragraphs>
  <Slides>53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Helvetica</vt:lpstr>
      <vt:lpstr>Helvetica Neue</vt:lpstr>
      <vt:lpstr>Helvetica Neue Light</vt:lpstr>
      <vt:lpstr>Helvetica Neue Medium</vt:lpstr>
      <vt:lpstr>Montserrat</vt:lpstr>
      <vt:lpstr>Montserrat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Девятьярова Екатерина Юрьевна</cp:lastModifiedBy>
  <cp:revision>9</cp:revision>
  <dcterms:modified xsi:type="dcterms:W3CDTF">2023-05-16T10:45:38Z</dcterms:modified>
</cp:coreProperties>
</file>