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slide" Target="slides/slide18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24" Type="http://schemas.openxmlformats.org/officeDocument/2006/relationships/slide" Target="slides/slide20.xml"/><Relationship Id="rId12" Type="http://schemas.openxmlformats.org/officeDocument/2006/relationships/slide" Target="slides/slide8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84c1bbb5e8_1_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84c1bbb5e8_1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84c1bbb5e8_1_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84c1bbb5e8_1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84c1bbb5e8_1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84c1bbb5e8_1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84c1bbb5e8_1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84c1bbb5e8_1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7788d66914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7788d6691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7788d66914_0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7788d66914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7788d66914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7788d66914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7788d66914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7788d66914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778a741f5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778a741f5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7788d66914_3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7788d66914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84c1bbb5e8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84c1bbb5e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7788d66914_2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7788d66914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84c1bbb5e8_1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84c1bbb5e8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84c1bbb5e8_1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84c1bbb5e8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84c1bbb5e8_1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84c1bbb5e8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84c1bbb5e8_1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84c1bbb5e8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84c1bbb5e8_1_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84c1bbb5e8_1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84c1bbb5e8_1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84c1bbb5e8_1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84c1bbb5e8_1_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84c1bbb5e8_1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showMasterSp="0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2" name="Google Shape;22;p2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вертикальный текст" type="vertTx">
  <p:cSld name="VERTICAL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" type="body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86" name="Google Shape;86;p11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1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Вертикальный заголовок и текст" showMasterSp="0" type="vertTitleAndTx">
  <p:cSld name="VERTICAL_TITLE_AND_VERTICAL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2"/>
          <p:cNvSpPr txBox="1"/>
          <p:nvPr>
            <p:ph type="title"/>
          </p:nvPr>
        </p:nvSpPr>
        <p:spPr>
          <a:xfrm rot="5400000">
            <a:off x="7160640" y="1979039"/>
            <a:ext cx="5757421" cy="2628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2"/>
          <p:cNvSpPr txBox="1"/>
          <p:nvPr>
            <p:ph idx="1" type="body"/>
          </p:nvPr>
        </p:nvSpPr>
        <p:spPr>
          <a:xfrm rot="5400000">
            <a:off x="1826639" y="-573661"/>
            <a:ext cx="5757422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94" name="Google Shape;94;p12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2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2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объект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" showMasterSp="0" type="secHead">
  <p:cSld name="SECTION_HEADER">
    <p:bg>
      <p:bgPr>
        <a:solidFill>
          <a:schemeClr val="lt1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4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4"/>
          <p:cNvSpPr txBox="1"/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b="0"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" type="body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7" name="Google Shape;37;p4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Два объекта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Сравнение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" type="body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6"/>
          <p:cNvSpPr txBox="1"/>
          <p:nvPr>
            <p:ph idx="2" type="body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3" type="body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b="0" sz="2000" cap="none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6"/>
          <p:cNvSpPr txBox="1"/>
          <p:nvPr>
            <p:ph idx="4" type="body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устой слайд" showMasterSp="0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8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бъект с подписью" showMasterSp="0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9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9"/>
          <p:cNvSpPr txBox="1"/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" type="body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70" name="Google Shape;70;p9"/>
          <p:cNvSpPr txBox="1"/>
          <p:nvPr>
            <p:ph idx="2" type="body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1" name="Google Shape;71;p9"/>
          <p:cNvSpPr txBox="1"/>
          <p:nvPr>
            <p:ph idx="10" type="dt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1" type="ftr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b="0" i="0" sz="105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Рисунок с подписью" showMasterSp="0" type="picTx">
  <p:cSld name="PICTURE_WITH_CAPTION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0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0"/>
          <p:cNvSpPr txBox="1"/>
          <p:nvPr>
            <p:ph type="title"/>
          </p:nvPr>
        </p:nvSpPr>
        <p:spPr>
          <a:xfrm>
            <a:off x="1097280" y="5074920"/>
            <a:ext cx="10113264" cy="82296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spcFirstLastPara="1" rIns="91425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b="0"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0"/>
          <p:cNvSpPr/>
          <p:nvPr>
            <p:ph idx="2" type="pic"/>
          </p:nvPr>
        </p:nvSpPr>
        <p:spPr>
          <a:xfrm>
            <a:off x="15" y="0"/>
            <a:ext cx="12191985" cy="491507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457200" spcFirstLastPara="1" rIns="0" wrap="square" tIns="4572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None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000"/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0"/>
          <p:cNvSpPr txBox="1"/>
          <p:nvPr>
            <p:ph idx="1" type="body"/>
          </p:nvPr>
        </p:nvSpPr>
        <p:spPr>
          <a:xfrm>
            <a:off x="1097280" y="5907023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1425" spcFirstLastPara="1" rIns="91425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80" name="Google Shape;80;p10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0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/>
          <p:nvPr/>
        </p:nvSpPr>
        <p:spPr>
          <a:xfrm>
            <a:off x="0" y="6334316"/>
            <a:ext cx="12192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" name="Google Shape;8;p1"/>
          <p:cNvSpPr txBox="1"/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Google Shape;9;p1"/>
          <p:cNvSpPr txBox="1"/>
          <p:nvPr>
            <p:ph idx="1" type="body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0" type="dt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1" type="ftr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3" name="Google Shape;13;p1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3"/>
          <p:cNvSpPr txBox="1"/>
          <p:nvPr>
            <p:ph type="ctrTitle"/>
          </p:nvPr>
        </p:nvSpPr>
        <p:spPr>
          <a:xfrm>
            <a:off x="651750" y="773975"/>
            <a:ext cx="10888500" cy="3637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800"/>
              <a:buFont typeface="Calibri"/>
              <a:buNone/>
            </a:pPr>
            <a:r>
              <a:t/>
            </a:r>
            <a:endParaRPr sz="8800"/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800"/>
              <a:buFont typeface="Calibri"/>
              <a:buNone/>
            </a:pPr>
            <a:r>
              <a:t/>
            </a:r>
            <a:endParaRPr sz="8800"/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800"/>
              <a:buFont typeface="Calibri"/>
              <a:buNone/>
            </a:pPr>
            <a:r>
              <a:rPr lang="en-US" sz="8800"/>
              <a:t>Занятие № 4.</a:t>
            </a:r>
            <a:endParaRPr sz="8800"/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800"/>
              <a:buFont typeface="Calibri"/>
              <a:buNone/>
            </a:pPr>
            <a:r>
              <a:rPr lang="en-US" sz="8800"/>
              <a:t>Тема : “Работа со строками”</a:t>
            </a:r>
            <a:endParaRPr sz="8800"/>
          </a:p>
        </p:txBody>
      </p:sp>
      <p:sp>
        <p:nvSpPr>
          <p:cNvPr id="102" name="Google Shape;102;p13"/>
          <p:cNvSpPr txBox="1"/>
          <p:nvPr/>
        </p:nvSpPr>
        <p:spPr>
          <a:xfrm>
            <a:off x="0" y="0"/>
            <a:ext cx="12192000" cy="36988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3"/>
          <p:cNvSpPr txBox="1"/>
          <p:nvPr/>
        </p:nvSpPr>
        <p:spPr>
          <a:xfrm>
            <a:off x="0" y="6500813"/>
            <a:ext cx="12192000" cy="369887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Yevgeniy\Google Диск\WORK\Brain Development\Роботрек\логотип\РОБОТРЕК-ЛОГО - Crop.png" id="104" name="Google Shape;10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65839" y="369898"/>
            <a:ext cx="1638300" cy="80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2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Сравнение строк</a:t>
            </a:r>
            <a:endParaRPr/>
          </a:p>
        </p:txBody>
      </p:sp>
      <p:sp>
        <p:nvSpPr>
          <p:cNvPr id="174" name="Google Shape;174;p22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Существуют</a:t>
            </a:r>
            <a:r>
              <a:rPr lang="en-US">
                <a:solidFill>
                  <a:srgbClr val="000000"/>
                </a:solidFill>
              </a:rPr>
              <a:t> два метода сравнения строк : 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equals(String str)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(с учетом регистра) и 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equalsIgnoreCase(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String str</a:t>
            </a:r>
            <a:r>
              <a:rPr b="1"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(без учета регистра).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str1 = </a:t>
            </a:r>
            <a:r>
              <a:rPr b="1" lang="en-US" sz="23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"Dima"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3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str2 = </a:t>
            </a:r>
            <a:r>
              <a:rPr b="1" lang="en-US" sz="23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"dima"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3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23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.println(str1.equals(str2)); </a:t>
            </a:r>
            <a:r>
              <a:rPr i="1" lang="en-US" sz="23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false</a:t>
            </a:r>
            <a:endParaRPr i="1" sz="23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23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.println(str1.equalsIgnoreCase(str2)); </a:t>
            </a:r>
            <a:r>
              <a:rPr i="1" lang="en-US" sz="23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true</a:t>
            </a:r>
            <a:endParaRPr i="1" sz="23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 sz="19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2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22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3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Поиск в строке</a:t>
            </a:r>
            <a:endParaRPr/>
          </a:p>
        </p:txBody>
      </p:sp>
      <p:sp>
        <p:nvSpPr>
          <p:cNvPr id="182" name="Google Shape;182;p23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000000"/>
                </a:solidFill>
              </a:rPr>
              <a:t>Метод </a:t>
            </a:r>
            <a:r>
              <a:rPr b="1" lang="en-US" sz="2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.indexOf(String str)</a:t>
            </a:r>
            <a:r>
              <a:rPr lang="en-US" sz="2200">
                <a:solidFill>
                  <a:srgbClr val="000000"/>
                </a:solidFill>
              </a:rPr>
              <a:t> возвращает индекс первого совпадения подстроки со строкой, а метод </a:t>
            </a:r>
            <a:r>
              <a:rPr b="1" lang="en-US" sz="2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.lastIndexOf(String str</a:t>
            </a:r>
            <a:r>
              <a:rPr lang="en-US" sz="2200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-US" sz="2200">
                <a:solidFill>
                  <a:srgbClr val="000000"/>
                </a:solidFill>
              </a:rPr>
              <a:t> </a:t>
            </a:r>
            <a:r>
              <a:rPr lang="en-US" sz="2200">
                <a:solidFill>
                  <a:srgbClr val="000000"/>
                </a:solidFill>
              </a:rPr>
              <a:t>вернет</a:t>
            </a:r>
            <a:r>
              <a:rPr lang="en-US" sz="2200">
                <a:solidFill>
                  <a:srgbClr val="000000"/>
                </a:solidFill>
              </a:rPr>
              <a:t> </a:t>
            </a:r>
            <a:r>
              <a:rPr lang="en-US" sz="2200">
                <a:solidFill>
                  <a:srgbClr val="000000"/>
                </a:solidFill>
              </a:rPr>
              <a:t>индекс</a:t>
            </a:r>
            <a:r>
              <a:rPr lang="en-US" sz="2200">
                <a:solidFill>
                  <a:srgbClr val="000000"/>
                </a:solidFill>
              </a:rPr>
              <a:t> последнего совпадения. Если методы ничего не нашли, то оба возвращают -1: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 sz="26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 Boris"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6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index1 = str.indexOf(</a:t>
            </a:r>
            <a:r>
              <a:rPr b="1" lang="en-US" sz="26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 sz="26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2</a:t>
            </a:r>
            <a:endParaRPr i="1" sz="26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6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index2 = str.indexOf(</a:t>
            </a:r>
            <a:r>
              <a:rPr b="1" lang="en-US" sz="26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"Bo"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 sz="26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//6</a:t>
            </a:r>
            <a:endParaRPr i="1" sz="26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6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index3 = str.lastIndexOf(</a:t>
            </a:r>
            <a:r>
              <a:rPr b="1" lang="en-US" sz="26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 sz="26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//3</a:t>
            </a:r>
            <a:endParaRPr i="1" sz="26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3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3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300"/>
              <a:t>Начало и конец строки</a:t>
            </a:r>
            <a:endParaRPr sz="4300"/>
          </a:p>
        </p:txBody>
      </p:sp>
      <p:sp>
        <p:nvSpPr>
          <p:cNvPr id="190" name="Google Shape;190;p24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Так же существуют методы </a:t>
            </a:r>
            <a:r>
              <a:rPr b="1"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.startWith(String str)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.endsWith(String str)</a:t>
            </a:r>
            <a:endParaRPr b="1">
              <a:solidFill>
                <a:srgbClr val="000000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Оба этих метода возвращают boolean и позволяют узнать, начинается или заканчивается проверяемая строка с подстроки 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>
                <a:solidFill>
                  <a:srgbClr val="000000"/>
                </a:solidFill>
              </a:rPr>
              <a:t>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"Dima"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boolean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start = str.startsWith(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"Di"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//true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boolean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 = str.endsWith(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"ma"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//true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4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24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5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Замена подстроки в строке</a:t>
            </a:r>
            <a:endParaRPr/>
          </a:p>
        </p:txBody>
      </p:sp>
      <p:sp>
        <p:nvSpPr>
          <p:cNvPr id="198" name="Google Shape;198;p25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Метод </a:t>
            </a:r>
            <a:r>
              <a:rPr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replace(String target, String replacement)</a:t>
            </a:r>
            <a:r>
              <a:rPr lang="en-US">
                <a:solidFill>
                  <a:schemeClr val="dk1"/>
                </a:solidFill>
              </a:rPr>
              <a:t> позволяет заменить в строке нужную подстроку на другую: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 world"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replStr1 = str.replace(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'd'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Heddo wordd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replStr2 = str.replace(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"Bye"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Bye world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99" name="Google Shape;199;p25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25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6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Обрезка строки</a:t>
            </a:r>
            <a:endParaRPr/>
          </a:p>
        </p:txBody>
      </p:sp>
      <p:sp>
        <p:nvSpPr>
          <p:cNvPr id="206" name="Google Shape;206;p26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Метод </a:t>
            </a:r>
            <a:r>
              <a:rPr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trim()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позволяет удалить пробелы в начале и конце строки: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  hello dima 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 = str.trim();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 dima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6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26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7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Выделение подстроки</a:t>
            </a:r>
            <a:endParaRPr/>
          </a:p>
        </p:txBody>
      </p:sp>
      <p:sp>
        <p:nvSpPr>
          <p:cNvPr id="214" name="Google Shape;214;p27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Метод 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substring()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возвращает подстроку, начиная с определенного индекса до конца или до определенного индекса: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 world"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substr1 = str.substring(</a:t>
            </a:r>
            <a:r>
              <a:rPr lang="en-US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6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world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substr2 = str.substring(</a:t>
            </a:r>
            <a:r>
              <a:rPr lang="en-US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-US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5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//lo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27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27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8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Изменение регистра</a:t>
            </a:r>
            <a:endParaRPr/>
          </a:p>
        </p:txBody>
      </p:sp>
      <p:sp>
        <p:nvSpPr>
          <p:cNvPr id="222" name="Google Shape;222;p28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Метод 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toLowerCase()</a:t>
            </a:r>
            <a:r>
              <a:rPr lang="en-US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переводит строку в нижний регистр, а </a:t>
            </a:r>
            <a:r>
              <a:rPr lang="en-US">
                <a:solidFill>
                  <a:srgbClr val="000000"/>
                </a:solidFill>
                <a:latin typeface="Courier New"/>
                <a:ea typeface="Courier New"/>
                <a:cs typeface="Courier New"/>
                <a:sym typeface="Courier New"/>
              </a:rPr>
              <a:t>.toUpperCase()</a:t>
            </a:r>
            <a:r>
              <a:rPr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- верхний.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 World"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.println(str.toLowerCase());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 world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.println(str.toUpperCase());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 WORLD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28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28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9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Разделение строки</a:t>
            </a:r>
            <a:endParaRPr/>
          </a:p>
        </p:txBody>
      </p:sp>
      <p:sp>
        <p:nvSpPr>
          <p:cNvPr id="230" name="Google Shape;230;p29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Метод </a:t>
            </a:r>
            <a:r>
              <a:rPr b="1" lang="en-US">
                <a:latin typeface="Courier New"/>
                <a:ea typeface="Courier New"/>
                <a:cs typeface="Courier New"/>
                <a:sym typeface="Courier New"/>
              </a:rPr>
              <a:t>.split(String regex)</a:t>
            </a:r>
            <a:r>
              <a:rPr lang="en-US"/>
              <a:t> позволяет разделить строку на подстроки и возвращает массив объектов типа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r>
              <a:rPr lang="en-US"/>
              <a:t>:</a:t>
            </a:r>
            <a:endParaRPr/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text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"Thiskiskaknormalkline."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String[] words = text.split(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"k"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for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(String word : words){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.println(word);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//This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             //is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             //a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             //normal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             //line.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9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29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0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Получить строку из числа</a:t>
            </a:r>
            <a:endParaRPr/>
          </a:p>
        </p:txBody>
      </p:sp>
      <p:sp>
        <p:nvSpPr>
          <p:cNvPr id="238" name="Google Shape;238;p30"/>
          <p:cNvSpPr txBox="1"/>
          <p:nvPr>
            <p:ph idx="1" type="body"/>
          </p:nvPr>
        </p:nvSpPr>
        <p:spPr>
          <a:xfrm>
            <a:off x="1097275" y="1845724"/>
            <a:ext cx="10058400" cy="4416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/>
              <a:t>Метод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.valueOf()</a:t>
            </a:r>
            <a:r>
              <a:rPr lang="en-US"/>
              <a:t> преобразует значение типа параметра в тип результата: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double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d = </a:t>
            </a:r>
            <a:r>
              <a:rPr lang="en-US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102939939.939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boolean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b = </a:t>
            </a: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long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 = </a:t>
            </a:r>
            <a:r>
              <a:rPr lang="en-US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1232874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char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 arr = {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'a'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'b'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'c'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'd'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'e'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'f'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'g'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"Return Value : "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 String.</a:t>
            </a:r>
            <a:r>
              <a:rPr i="1"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valueOf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(d) );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"Return Value : "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 String.</a:t>
            </a:r>
            <a:r>
              <a:rPr i="1"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valueOf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(b) );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"Return Value : "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 String.</a:t>
            </a:r>
            <a:r>
              <a:rPr i="1"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valueOf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(l) );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"Return Value : "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 String.</a:t>
            </a:r>
            <a:r>
              <a:rPr i="1"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valueOf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(arr) );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30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30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1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Задача “Переверни-ка”</a:t>
            </a:r>
            <a:endParaRPr/>
          </a:p>
        </p:txBody>
      </p:sp>
      <p:sp>
        <p:nvSpPr>
          <p:cNvPr id="246" name="Google Shape;246;p31"/>
          <p:cNvSpPr txBox="1"/>
          <p:nvPr/>
        </p:nvSpPr>
        <p:spPr>
          <a:xfrm>
            <a:off x="1217050" y="2010850"/>
            <a:ext cx="9938700" cy="38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Напишите статический метод класса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который будет принимать на вход строку и возвращать ее перевернутый вид.</a:t>
            </a:r>
            <a:endParaRPr sz="26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</a:endParaRPr>
          </a:p>
        </p:txBody>
      </p:sp>
      <p:sp>
        <p:nvSpPr>
          <p:cNvPr id="247" name="Google Shape;247;p31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1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Класс 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String</a:t>
            </a:r>
            <a:endParaRPr/>
          </a:p>
        </p:txBody>
      </p:sp>
      <p:sp>
        <p:nvSpPr>
          <p:cNvPr id="110" name="Google Shape;110;p14"/>
          <p:cNvSpPr txBox="1"/>
          <p:nvPr>
            <p:ph idx="1" type="body"/>
          </p:nvPr>
        </p:nvSpPr>
        <p:spPr>
          <a:xfrm>
            <a:off x="1097275" y="1839125"/>
            <a:ext cx="10058400" cy="4410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Строка - это последовательность символов.</a:t>
            </a:r>
            <a:endParaRPr sz="2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работы со </a:t>
            </a:r>
            <a:r>
              <a:rPr b="1" i="1" lang="en-US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строками</a:t>
            </a:r>
            <a:r>
              <a:rPr lang="en-US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в Java определен класс String, который содержит некоторые важные методы. </a:t>
            </a:r>
            <a:endParaRPr sz="3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str1 =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"Java"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str2 = </a:t>
            </a:r>
            <a:r>
              <a:rPr b="1" lang="en-US" sz="18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String(); </a:t>
            </a:r>
            <a:r>
              <a:rPr i="1" lang="en-US" sz="18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пустая строка</a:t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str3 = </a:t>
            </a:r>
            <a:r>
              <a:rPr b="1" lang="en-US" sz="18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String(</a:t>
            </a:r>
            <a:r>
              <a:rPr b="1" lang="en-US" sz="18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char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 {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'h'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'e'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'o'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});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str4 = </a:t>
            </a:r>
            <a:r>
              <a:rPr b="1" lang="en-US" sz="18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String(</a:t>
            </a:r>
            <a:r>
              <a:rPr b="1" lang="en-US" sz="18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char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[]{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'w'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'e'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'c'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'o'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'm'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18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'e'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}, </a:t>
            </a:r>
            <a:r>
              <a:rPr lang="en-US" sz="18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-US" sz="18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r>
              <a:rPr i="1" lang="en-US" sz="18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//3 -начальный индекс, 4 -кол-во символов</a:t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18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.println(str1); </a:t>
            </a:r>
            <a:r>
              <a:rPr i="1" lang="en-US" sz="18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Java</a:t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18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.println(str2); </a:t>
            </a:r>
            <a:r>
              <a:rPr i="1" lang="en-US" sz="18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</a:t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18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.println(str3); </a:t>
            </a:r>
            <a:r>
              <a:rPr i="1" lang="en-US" sz="18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</a:t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18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18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.println(str4); </a:t>
            </a:r>
            <a:r>
              <a:rPr i="1" lang="en-US" sz="18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come</a:t>
            </a:r>
            <a:endParaRPr i="1" sz="18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20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4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4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2"/>
          <p:cNvSpPr txBox="1"/>
          <p:nvPr>
            <p:ph type="title"/>
          </p:nvPr>
        </p:nvSpPr>
        <p:spPr>
          <a:xfrm>
            <a:off x="1097275" y="626226"/>
            <a:ext cx="10058400" cy="1111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Задача “99 бутылок лимонада“.</a:t>
            </a:r>
            <a:endParaRPr/>
          </a:p>
        </p:txBody>
      </p:sp>
      <p:sp>
        <p:nvSpPr>
          <p:cNvPr id="254" name="Google Shape;254;p32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32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32"/>
          <p:cNvSpPr txBox="1"/>
          <p:nvPr/>
        </p:nvSpPr>
        <p:spPr>
          <a:xfrm>
            <a:off x="1097325" y="1942550"/>
            <a:ext cx="10673100" cy="14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Давайте решим задачу, которая называется “99 бутылок лимонада”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. Она представляет собой традиционную песенку в Канаде. 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Формат куплета является шаблонным и может быть представлен следующим образом: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32"/>
          <p:cNvSpPr txBox="1"/>
          <p:nvPr/>
        </p:nvSpPr>
        <p:spPr>
          <a:xfrm>
            <a:off x="1097325" y="3343950"/>
            <a:ext cx="6965100" cy="14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rgbClr val="222222"/>
                </a:solidFill>
              </a:rPr>
              <a:t>&lt;количество&gt; бутылок лимонада на стене</a:t>
            </a:r>
            <a:endParaRPr b="1" sz="2000">
              <a:solidFill>
                <a:srgbClr val="222222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rgbClr val="222222"/>
                </a:solidFill>
              </a:rPr>
              <a:t>&lt;количество&gt; бутылок лимонада!</a:t>
            </a:r>
            <a:endParaRPr b="1" sz="2000">
              <a:solidFill>
                <a:srgbClr val="222222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rgbClr val="222222"/>
                </a:solidFill>
              </a:rPr>
              <a:t>Возьми одну, пусти по кругу</a:t>
            </a:r>
            <a:endParaRPr b="1" sz="2000">
              <a:solidFill>
                <a:srgbClr val="222222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222222"/>
                </a:solidFill>
              </a:rPr>
              <a:t>&lt;количество минус 1&gt; бутылок лимонада на стене!</a:t>
            </a:r>
            <a:endParaRPr b="1" sz="2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32"/>
          <p:cNvSpPr txBox="1"/>
          <p:nvPr/>
        </p:nvSpPr>
        <p:spPr>
          <a:xfrm>
            <a:off x="1097275" y="4910875"/>
            <a:ext cx="10468500" cy="11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Песня должна оканчиваться, когда количество бутылок будет 0 со словами “Нет бутылок на стене”. И следите за окончаниями : </a:t>
            </a:r>
            <a:r>
              <a:rPr lang="en-US" sz="2200" u="sng">
                <a:latin typeface="Calibri"/>
                <a:ea typeface="Calibri"/>
                <a:cs typeface="Calibri"/>
                <a:sym typeface="Calibri"/>
              </a:rPr>
              <a:t>19 бутылок, но 3 бутылки</a:t>
            </a: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!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latin typeface="Calibri"/>
                <a:ea typeface="Calibri"/>
                <a:cs typeface="Calibri"/>
                <a:sym typeface="Calibri"/>
              </a:rPr>
              <a:t>Можете приступать к решению данной задачи.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Длина строки</a:t>
            </a:r>
            <a:endParaRPr/>
          </a:p>
        </p:txBody>
      </p:sp>
      <p:sp>
        <p:nvSpPr>
          <p:cNvPr id="118" name="Google Shape;118;p15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Метод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length()</a:t>
            </a:r>
            <a:r>
              <a:rPr lang="en-US">
                <a:solidFill>
                  <a:schemeClr val="dk1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>
                <a:solidFill>
                  <a:schemeClr val="dk1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возвращает длину строки: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str_1 = </a:t>
            </a:r>
            <a:r>
              <a:rPr b="1" lang="en-US" sz="19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"Java!"</a:t>
            </a:r>
            <a:r>
              <a:rPr lang="en-US" sz="19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19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9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19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19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.println(str_1.length()); </a:t>
            </a:r>
            <a:r>
              <a:rPr i="1" lang="en-US" sz="19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5</a:t>
            </a:r>
            <a:endParaRPr i="1" sz="19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5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5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Символы или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 c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har</a:t>
            </a:r>
            <a:endParaRPr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26" name="Google Shape;126;p16"/>
          <p:cNvSpPr txBox="1"/>
          <p:nvPr>
            <p:ph idx="1" type="body"/>
          </p:nvPr>
        </p:nvSpPr>
        <p:spPr>
          <a:xfrm>
            <a:off x="843475" y="1845725"/>
            <a:ext cx="106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Объект String является неизменяемым (</a:t>
            </a:r>
            <a:r>
              <a:rPr b="1"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immutable</a:t>
            </a:r>
            <a:r>
              <a:rPr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). То есть при изменении строки через какие-либо методы будет создаваться новая строка.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помощью метода .</a:t>
            </a:r>
            <a:r>
              <a:rPr b="1"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toCharArray</a:t>
            </a:r>
            <a:r>
              <a:rPr b="1"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()</a:t>
            </a:r>
            <a:r>
              <a:rPr lang="en-US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можно преобразовать строку в массив символов и работать со строкой, как с обычным массивом.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str_1 = </a:t>
            </a:r>
            <a:r>
              <a:rPr b="1" lang="en-US" sz="21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String(</a:t>
            </a:r>
            <a:r>
              <a:rPr b="1" lang="en-US" sz="21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char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 {</a:t>
            </a:r>
            <a:r>
              <a:rPr b="1" lang="en-US" sz="21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'h'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21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'e'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21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21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'l'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b="1" lang="en-US" sz="21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'o'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});</a:t>
            </a:r>
            <a:endParaRPr sz="21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b="1" lang="en-US" sz="21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char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 helloArray = str_1.toCharArray();</a:t>
            </a:r>
            <a:endParaRPr sz="21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helloArray[</a:t>
            </a:r>
            <a:r>
              <a:rPr lang="en-US" sz="21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] = </a:t>
            </a:r>
            <a:r>
              <a:rPr b="1" lang="en-US" sz="21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'G'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1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20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21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21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.println(helloArray);</a:t>
            </a:r>
            <a:r>
              <a:rPr i="1" lang="en-US" sz="21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//Gello</a:t>
            </a:r>
            <a:endParaRPr i="1" sz="21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6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6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Соединение строк</a:t>
            </a:r>
            <a:endParaRPr/>
          </a:p>
        </p:txBody>
      </p:sp>
      <p:sp>
        <p:nvSpPr>
          <p:cNvPr id="134" name="Google Shape;134;p17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соединения строк 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можно </a:t>
            </a:r>
            <a:r>
              <a:rPr lang="en-US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использовать “+”: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String str1 = </a:t>
            </a:r>
            <a:r>
              <a:rPr b="1" lang="en-US" sz="2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"Java"</a:t>
            </a: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String str2 = </a:t>
            </a:r>
            <a:r>
              <a:rPr b="1" lang="en-US" sz="2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"Hello"</a:t>
            </a: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String str3 = str1 + </a:t>
            </a:r>
            <a:r>
              <a:rPr b="1" lang="en-US" sz="2600">
                <a:solidFill>
                  <a:srgbClr val="008000"/>
                </a:solidFill>
                <a:latin typeface="Courier New"/>
                <a:ea typeface="Courier New"/>
                <a:cs typeface="Courier New"/>
                <a:sym typeface="Courier New"/>
              </a:rPr>
              <a:t>" " </a:t>
            </a: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 str2 + </a:t>
            </a: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2020</a:t>
            </a:r>
            <a:r>
              <a:rPr lang="en-US" sz="260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60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26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.println(str3); </a:t>
            </a:r>
            <a:r>
              <a:rPr i="1" lang="en-US" sz="26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 Java 2020</a:t>
            </a:r>
            <a:endParaRPr i="1" sz="26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7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7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Соединение строк</a:t>
            </a:r>
            <a:endParaRPr/>
          </a:p>
        </p:txBody>
      </p:sp>
      <p:sp>
        <p:nvSpPr>
          <p:cNvPr id="142" name="Google Shape;142;p18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Метод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.concat(String str)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делает то же самое:</a:t>
            </a:r>
            <a:endParaRPr sz="260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str1 = </a:t>
            </a:r>
            <a:r>
              <a:rPr b="1" lang="en-US" sz="26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"Java"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str2 = </a:t>
            </a:r>
            <a:r>
              <a:rPr b="1" lang="en-US" sz="26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"Hello"</a:t>
            </a: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6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str2 = str2.concat(str1); </a:t>
            </a:r>
            <a:r>
              <a:rPr i="1" lang="en-US" sz="26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HelloJava</a:t>
            </a:r>
            <a:endParaRPr i="1" sz="26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8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8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Соединение строк</a:t>
            </a:r>
            <a:endParaRPr/>
          </a:p>
        </p:txBody>
      </p:sp>
      <p:sp>
        <p:nvSpPr>
          <p:cNvPr id="150" name="Google Shape;150;p19"/>
          <p:cNvSpPr txBox="1"/>
          <p:nvPr>
            <p:ph idx="1" type="body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Метод </a:t>
            </a:r>
            <a:r>
              <a:rPr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join(String delimiter, String str1, String str2)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позволяет объединить строки с учетом разделителя: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str1 = </a:t>
            </a:r>
            <a:r>
              <a:rPr b="1" lang="en-US" sz="23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"Java"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3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str2 = </a:t>
            </a:r>
            <a:r>
              <a:rPr b="1" lang="en-US" sz="23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"Hello"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3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str3 = String.</a:t>
            </a:r>
            <a:r>
              <a:rPr i="1"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join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b="1" lang="en-US" sz="23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 "</a:t>
            </a:r>
            <a:r>
              <a:rPr lang="en-US" sz="23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 str2, str1); </a:t>
            </a:r>
            <a:r>
              <a:rPr i="1" lang="en-US" sz="23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Hello Java</a:t>
            </a:r>
            <a:endParaRPr i="1" sz="23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9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0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Чтение </a:t>
            </a:r>
            <a:r>
              <a:rPr lang="en-US"/>
              <a:t>символов</a:t>
            </a:r>
            <a:endParaRPr/>
          </a:p>
        </p:txBody>
      </p:sp>
      <p:sp>
        <p:nvSpPr>
          <p:cNvPr id="158" name="Google Shape;158;p20"/>
          <p:cNvSpPr txBox="1"/>
          <p:nvPr>
            <p:ph idx="1" type="body"/>
          </p:nvPr>
        </p:nvSpPr>
        <p:spPr>
          <a:xfrm>
            <a:off x="1097275" y="1845724"/>
            <a:ext cx="10058400" cy="43653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 чтения отдельных символов в строке существует метод</a:t>
            </a:r>
            <a:r>
              <a:rPr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.charAt(int index)</a:t>
            </a:r>
            <a:r>
              <a:rPr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:</a:t>
            </a:r>
            <a:endParaRPr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 = </a:t>
            </a:r>
            <a:r>
              <a:rPr b="1" lang="en-US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"Dima"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char 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 = str.charAt(</a:t>
            </a:r>
            <a:r>
              <a:rPr lang="en-US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2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.println(c); </a:t>
            </a:r>
            <a:r>
              <a:rPr i="1" lang="en-US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m</a:t>
            </a:r>
            <a:endParaRPr i="1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6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2200">
              <a:solidFill>
                <a:srgbClr val="80808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120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0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20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1"/>
          <p:cNvSpPr txBox="1"/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Чтение подстрок</a:t>
            </a:r>
            <a:endParaRPr/>
          </a:p>
        </p:txBody>
      </p:sp>
      <p:sp>
        <p:nvSpPr>
          <p:cNvPr id="166" name="Google Shape;166;p21"/>
          <p:cNvSpPr txBox="1"/>
          <p:nvPr>
            <p:ph idx="1" type="body"/>
          </p:nvPr>
        </p:nvSpPr>
        <p:spPr>
          <a:xfrm>
            <a:off x="1097275" y="1852425"/>
            <a:ext cx="10058400" cy="45186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Для чтения группы символов из строки следует использовать метод</a:t>
            </a:r>
            <a:r>
              <a:rPr lang="en-US">
                <a:latin typeface="Courier New"/>
                <a:ea typeface="Courier New"/>
                <a:cs typeface="Courier New"/>
                <a:sym typeface="Courier New"/>
              </a:rPr>
              <a:t> .</a:t>
            </a:r>
            <a:r>
              <a:rPr b="1" lang="en-US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getChars(int srcBegin, int srcEnd, char[] dst, int dstBegin). </a:t>
            </a: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Он принимает такие параметры: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srcBegin: индекс в строке, с которого начинается подстрока;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srcEnd: индекс в строке, до которого идет чтение подстроки;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dst: массив символов, в который будут извлекаться символы;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●"/>
            </a:pPr>
            <a:r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dstBegin: индекс в массиве dst, с которого надо добавлять извлеченные из строки символы;</a:t>
            </a:r>
            <a:endParaRPr b="1" sz="2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String str1 = </a:t>
            </a:r>
            <a:r>
              <a:rPr b="1" lang="en-US" sz="2200">
                <a:solidFill>
                  <a:srgbClr val="008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"Hello world"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2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start = </a:t>
            </a:r>
            <a:r>
              <a:rPr lang="en-US" sz="22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6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2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 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end = </a:t>
            </a:r>
            <a:r>
              <a:rPr lang="en-US" sz="22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10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22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char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[] dst=</a:t>
            </a:r>
            <a:r>
              <a:rPr b="1" lang="en-US" sz="2200">
                <a:solidFill>
                  <a:srgbClr val="000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new char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[end - start];</a:t>
            </a:r>
            <a:endParaRPr sz="22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str1.getChars(start, end, dst, </a:t>
            </a:r>
            <a:r>
              <a:rPr lang="en-US" sz="2200">
                <a:solidFill>
                  <a:srgbClr val="0000FF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);</a:t>
            </a:r>
            <a:endParaRPr sz="2200">
              <a:solidFill>
                <a:schemeClr val="dk1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just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System.</a:t>
            </a:r>
            <a:r>
              <a:rPr b="1" i="1" lang="en-US" sz="2200">
                <a:solidFill>
                  <a:srgbClr val="660E7A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out</a:t>
            </a:r>
            <a:r>
              <a:rPr lang="en-US" sz="2200">
                <a:solidFill>
                  <a:schemeClr val="dk1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.println(dst); </a:t>
            </a:r>
            <a:r>
              <a:rPr i="1" lang="en-US" sz="2200">
                <a:solidFill>
                  <a:srgbClr val="80808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// world</a:t>
            </a:r>
            <a:endParaRPr/>
          </a:p>
        </p:txBody>
      </p:sp>
      <p:sp>
        <p:nvSpPr>
          <p:cNvPr id="167" name="Google Shape;167;p21"/>
          <p:cNvSpPr txBox="1"/>
          <p:nvPr/>
        </p:nvSpPr>
        <p:spPr>
          <a:xfrm>
            <a:off x="0" y="0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21"/>
          <p:cNvSpPr txBox="1"/>
          <p:nvPr/>
        </p:nvSpPr>
        <p:spPr>
          <a:xfrm>
            <a:off x="0" y="6500813"/>
            <a:ext cx="12192000" cy="3699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Ретро">
  <a:themeElements>
    <a:clrScheme name="Ретро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