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6"/>
  </p:notesMasterIdLst>
  <p:sldIdLst>
    <p:sldId id="256" r:id="rId2"/>
    <p:sldId id="299" r:id="rId3"/>
    <p:sldId id="330" r:id="rId4"/>
    <p:sldId id="331" r:id="rId5"/>
    <p:sldId id="332" r:id="rId6"/>
    <p:sldId id="334" r:id="rId7"/>
    <p:sldId id="333" r:id="rId8"/>
    <p:sldId id="327" r:id="rId9"/>
    <p:sldId id="258" r:id="rId10"/>
    <p:sldId id="325" r:id="rId11"/>
    <p:sldId id="329" r:id="rId12"/>
    <p:sldId id="317" r:id="rId13"/>
    <p:sldId id="328" r:id="rId14"/>
    <p:sldId id="29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86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Средний стиль 3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515" autoAdjust="0"/>
    <p:restoredTop sz="94660"/>
  </p:normalViewPr>
  <p:slideViewPr>
    <p:cSldViewPr snapToGrid="0">
      <p:cViewPr varScale="1">
        <p:scale>
          <a:sx n="67" d="100"/>
          <a:sy n="67" d="100"/>
        </p:scale>
        <p:origin x="990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3628CA-7B15-46D9-8DC1-4CD23A5C2A12}" type="datetimeFigureOut">
              <a:rPr lang="ru-RU" smtClean="0"/>
              <a:t>14.09.2017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17091C-D859-4D41-93D3-BE36F13C0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7566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17091C-D859-4D41-93D3-BE36F13C0BD9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78285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17091C-D859-4D41-93D3-BE36F13C0BD9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73833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17091C-D859-4D41-93D3-BE36F13C0BD9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95738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17091C-D859-4D41-93D3-BE36F13C0BD9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13340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17091C-D859-4D41-93D3-BE36F13C0BD9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07177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17091C-D859-4D41-93D3-BE36F13C0BD9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2928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39615-1B91-4715-8A6B-A3759F8D4F6A}" type="datetime1">
              <a:rPr lang="ru-RU" smtClean="0"/>
              <a:t>14.09.2017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A83B6-011E-49E3-9582-960262F10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6103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E064B-728C-455A-98A2-F469AE713B14}" type="datetime1">
              <a:rPr lang="ru-RU" smtClean="0"/>
              <a:t>14.09.2017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A83B6-011E-49E3-9582-960262F10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5358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70096-216B-4EC5-9A27-2A55C27541F8}" type="datetime1">
              <a:rPr lang="ru-RU" smtClean="0"/>
              <a:t>14.09.2017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A83B6-011E-49E3-9582-960262F10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3185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0D41F-BB7F-490A-91DA-4E36A023A1BF}" type="datetime1">
              <a:rPr lang="ru-RU" smtClean="0"/>
              <a:t>14.09.2017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A83B6-011E-49E3-9582-960262F10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5499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C2617-6ECD-42E5-BF48-D25DFF379F58}" type="datetime1">
              <a:rPr lang="ru-RU" smtClean="0"/>
              <a:t>14.09.2017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A83B6-011E-49E3-9582-960262F10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37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00FDF-7410-4637-9540-A43A8B2C745F}" type="datetime1">
              <a:rPr lang="ru-RU" smtClean="0"/>
              <a:t>14.09.2017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A83B6-011E-49E3-9582-960262F10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5062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8325B-B722-4732-BD6B-9728031F0C5B}" type="datetime1">
              <a:rPr lang="ru-RU" smtClean="0"/>
              <a:t>14.09.2017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A83B6-011E-49E3-9582-960262F10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35489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E73E7-9355-4293-8C9A-017FA498F155}" type="datetime1">
              <a:rPr lang="ru-RU" smtClean="0"/>
              <a:t>14.09.2017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A83B6-011E-49E3-9582-960262F10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4394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304FE-4E7C-4D0E-BE55-4405A1D2922E}" type="datetime1">
              <a:rPr lang="ru-RU" smtClean="0"/>
              <a:t>14.09.2017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A83B6-011E-49E3-9582-960262F10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8564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143ED-41F4-431A-A078-18A1350D7E9D}" type="datetime1">
              <a:rPr lang="ru-RU" smtClean="0"/>
              <a:t>14.09.2017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A83B6-011E-49E3-9582-960262F10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90667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4FB4E-1779-4C63-A14B-6D406850BCFA}" type="datetime1">
              <a:rPr lang="ru-RU" smtClean="0"/>
              <a:t>14.09.2017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A83B6-011E-49E3-9582-960262F10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6325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69003-9BBE-40F4-A477-D8574D6469C5}" type="datetime1">
              <a:rPr lang="ru-RU" smtClean="0"/>
              <a:t>14.09.2017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8A83B6-011E-49E3-9582-960262F10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2863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0" t="22890" r="48938" b="12556"/>
          <a:stretch>
            <a:fillRect/>
          </a:stretch>
        </p:blipFill>
        <p:spPr bwMode="auto">
          <a:xfrm flipH="1">
            <a:off x="139673" y="697707"/>
            <a:ext cx="3390901" cy="546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Title 1"/>
          <p:cNvSpPr>
            <a:spLocks noGrp="1"/>
          </p:cNvSpPr>
          <p:nvPr>
            <p:ph type="subTitle" idx="1"/>
          </p:nvPr>
        </p:nvSpPr>
        <p:spPr>
          <a:xfrm>
            <a:off x="3960058" y="2729351"/>
            <a:ext cx="4697127" cy="1719819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ru-RU" altLang="ru-RU" sz="3700" dirty="0">
                <a:latin typeface="Impact" panose="020B080603090205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ЗАНЯТИЕ  </a:t>
            </a:r>
            <a:r>
              <a:rPr lang="ru-RU" altLang="ru-RU" sz="3700" dirty="0" smtClean="0">
                <a:latin typeface="Impact" panose="020B080603090205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22</a:t>
            </a:r>
            <a:endParaRPr lang="ru-RU" altLang="ru-RU" sz="3200" dirty="0">
              <a:latin typeface="Impact" panose="020B080603090205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altLang="ru-RU" sz="3200" dirty="0" smtClean="0">
                <a:latin typeface="Impact" panose="020B080603090205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Формула 1</a:t>
            </a:r>
            <a:endParaRPr lang="ru-RU" altLang="ru-RU" sz="3700" dirty="0" smtClean="0">
              <a:latin typeface="Impact" panose="020B080603090205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6501365"/>
            <a:ext cx="9144000" cy="3693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0" y="-6948"/>
            <a:ext cx="9144000" cy="3693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endParaRPr lang="ru-RU" dirty="0"/>
          </a:p>
        </p:txBody>
      </p:sp>
      <p:pic>
        <p:nvPicPr>
          <p:cNvPr id="2052" name="Picture 2" descr="C:\Users\Yevgeniy\Google Диск\WORK\Brain Development\Роботрек\логотип\РОБОТРЕК-ЛОГО - Crop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2612" y="13314"/>
            <a:ext cx="2109788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7706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571498" y="786103"/>
            <a:ext cx="8001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/>
              <a:t>Для заправки болидов </a:t>
            </a:r>
            <a:r>
              <a:rPr lang="ru-RU" sz="2400" dirty="0" smtClean="0"/>
              <a:t>используют </a:t>
            </a:r>
            <a:r>
              <a:rPr lang="ru-RU" sz="2400" dirty="0"/>
              <a:t>оборудование для заправки вертолетов.</a:t>
            </a:r>
          </a:p>
          <a:p>
            <a:pPr algn="just"/>
            <a:r>
              <a:rPr lang="ru-RU" sz="2400" dirty="0"/>
              <a:t>Скорость заправки составляет 12 литров в секунду.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-2" y="6501365"/>
            <a:ext cx="9144001" cy="3693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-1" y="0"/>
            <a:ext cx="8143877" cy="3693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endParaRPr lang="ru-RU" dirty="0"/>
          </a:p>
        </p:txBody>
      </p:sp>
      <p:pic>
        <p:nvPicPr>
          <p:cNvPr id="16" name="Picture 2" descr="C:\Users\Yevgeniy\Google Диск\WORK\Brain Development\Роботрек\логотип\РОБОТРЕК-ЛОГО - Crop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6" y="-3528"/>
            <a:ext cx="1000125" cy="490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itle 1"/>
          <p:cNvSpPr txBox="1">
            <a:spLocks/>
          </p:cNvSpPr>
          <p:nvPr/>
        </p:nvSpPr>
        <p:spPr>
          <a:xfrm>
            <a:off x="875060" y="77402"/>
            <a:ext cx="1714500" cy="28575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altLang="ru-RU" sz="2000" dirty="0" smtClean="0">
                <a:latin typeface="Impact" panose="020B080603090205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ЗАНЯТИЕ 22</a:t>
            </a:r>
            <a:endParaRPr lang="ru-RU" altLang="ru-RU" sz="2000" dirty="0">
              <a:latin typeface="Impact" panose="020B080603090205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397697" y="6479803"/>
            <a:ext cx="2743200" cy="365125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10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25" name="Picture 4" descr="http://s.pikabu.ru/post_img/2013/11/08/11/1383937052_190679976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61" t="459" r="3561" b="5305"/>
          <a:stretch/>
        </p:blipFill>
        <p:spPr bwMode="auto">
          <a:xfrm>
            <a:off x="112712" y="3277983"/>
            <a:ext cx="5216525" cy="29309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http://www.xn--80afnbsvg2ge.com/imatjes/%D0%97%D0%B0%D0%BF%D1%80%D0%B0%D0%B2%D0%BA%D0%B8-f1_4f8ee124337b2-p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115494"/>
            <a:ext cx="3500438" cy="26279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507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71498" y="786103"/>
            <a:ext cx="8001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/>
              <a:t>Большая часть пилотов </a:t>
            </a:r>
            <a:r>
              <a:rPr lang="ru-RU" sz="2400" dirty="0" smtClean="0"/>
              <a:t>«Формулы 1» </a:t>
            </a:r>
            <a:r>
              <a:rPr lang="ru-RU" sz="2400" dirty="0"/>
              <a:t>начинают свою карьеру в картинге.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-2" y="6501365"/>
            <a:ext cx="9144001" cy="3693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-1" y="0"/>
            <a:ext cx="8143877" cy="3693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endParaRPr lang="ru-RU" dirty="0"/>
          </a:p>
        </p:txBody>
      </p:sp>
      <p:pic>
        <p:nvPicPr>
          <p:cNvPr id="16" name="Picture 2" descr="C:\Users\Yevgeniy\Google Диск\WORK\Brain Development\Роботрек\логотип\РОБОТРЕК-ЛОГО - Crop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6" y="-3528"/>
            <a:ext cx="1000125" cy="490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itle 1"/>
          <p:cNvSpPr txBox="1">
            <a:spLocks/>
          </p:cNvSpPr>
          <p:nvPr/>
        </p:nvSpPr>
        <p:spPr>
          <a:xfrm>
            <a:off x="875060" y="77402"/>
            <a:ext cx="1714500" cy="28575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altLang="ru-RU" sz="2000" dirty="0" smtClean="0">
                <a:latin typeface="Impact" panose="020B080603090205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ЗАНЯТИЕ 22</a:t>
            </a:r>
            <a:endParaRPr lang="ru-RU" altLang="ru-RU" sz="2000" dirty="0">
              <a:latin typeface="Impact" panose="020B080603090205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397697" y="6479803"/>
            <a:ext cx="2743200" cy="365125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11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474" y="2212975"/>
            <a:ext cx="6659563" cy="37433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3301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-2" y="6501365"/>
            <a:ext cx="9144001" cy="3693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-1" y="0"/>
            <a:ext cx="8143877" cy="3693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endParaRPr lang="ru-RU" dirty="0"/>
          </a:p>
        </p:txBody>
      </p:sp>
      <p:pic>
        <p:nvPicPr>
          <p:cNvPr id="16" name="Picture 2" descr="C:\Users\Yevgeniy\Google Диск\WORK\Brain Development\Роботрек\логотип\РОБОТРЕК-ЛОГО - Crop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6" y="-3528"/>
            <a:ext cx="1000125" cy="490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itle 1"/>
          <p:cNvSpPr txBox="1">
            <a:spLocks/>
          </p:cNvSpPr>
          <p:nvPr/>
        </p:nvSpPr>
        <p:spPr>
          <a:xfrm>
            <a:off x="875060" y="77402"/>
            <a:ext cx="1714500" cy="28575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altLang="ru-RU" sz="2000" dirty="0" smtClean="0">
                <a:latin typeface="Impact" panose="020B080603090205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ЗАНЯТИЕ 22</a:t>
            </a:r>
            <a:endParaRPr lang="ru-RU" altLang="ru-RU" sz="2000" dirty="0">
              <a:latin typeface="Impact" panose="020B080603090205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400800" y="6492875"/>
            <a:ext cx="2743200" cy="365125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12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9" name="Shape 660"/>
          <p:cNvSpPr txBox="1">
            <a:spLocks/>
          </p:cNvSpPr>
          <p:nvPr/>
        </p:nvSpPr>
        <p:spPr bwMode="auto">
          <a:xfrm>
            <a:off x="0" y="676275"/>
            <a:ext cx="9144000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Clr>
                <a:srgbClr val="000000"/>
              </a:buClr>
              <a:buSzPct val="25000"/>
              <a:buNone/>
            </a:pPr>
            <a:r>
              <a:rPr lang="ru-RU" altLang="ru-RU" sz="3600" b="1" dirty="0" smtClean="0">
                <a:solidFill>
                  <a:srgbClr val="000000"/>
                </a:solidFill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Гоночная машина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7325" y="1920357"/>
            <a:ext cx="631507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44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-2" y="6501365"/>
            <a:ext cx="9144001" cy="3693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-1" y="0"/>
            <a:ext cx="8143877" cy="3693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endParaRPr lang="ru-RU" dirty="0"/>
          </a:p>
        </p:txBody>
      </p:sp>
      <p:pic>
        <p:nvPicPr>
          <p:cNvPr id="16" name="Picture 2" descr="C:\Users\Yevgeniy\Google Диск\WORK\Brain Development\Роботрек\логотип\РОБОТРЕК-ЛОГО - Crop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6" y="-3528"/>
            <a:ext cx="1000125" cy="490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itle 1"/>
          <p:cNvSpPr txBox="1">
            <a:spLocks/>
          </p:cNvSpPr>
          <p:nvPr/>
        </p:nvSpPr>
        <p:spPr>
          <a:xfrm>
            <a:off x="875060" y="77402"/>
            <a:ext cx="1714500" cy="28575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altLang="ru-RU" sz="2000" dirty="0" smtClean="0">
                <a:latin typeface="Impact" panose="020B080603090205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ЗАНЯТИЕ 22</a:t>
            </a:r>
            <a:endParaRPr lang="ru-RU" altLang="ru-RU" sz="2000" dirty="0">
              <a:latin typeface="Impact" panose="020B080603090205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397697" y="6479803"/>
            <a:ext cx="2743200" cy="365125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13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9" name="Shape 660"/>
          <p:cNvSpPr txBox="1">
            <a:spLocks/>
          </p:cNvSpPr>
          <p:nvPr/>
        </p:nvSpPr>
        <p:spPr bwMode="auto">
          <a:xfrm>
            <a:off x="875500" y="678981"/>
            <a:ext cx="7268376" cy="634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Clr>
                <a:srgbClr val="000000"/>
              </a:buClr>
              <a:buSzPct val="25000"/>
              <a:buFont typeface="Arial" panose="020B0604020202020204" pitchFamily="34" charset="0"/>
              <a:buNone/>
            </a:pPr>
            <a:r>
              <a:rPr lang="ru-RU" altLang="ru-RU" sz="3600" b="1" dirty="0" smtClean="0">
                <a:solidFill>
                  <a:srgbClr val="000000"/>
                </a:solidFill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Гоночная трасса</a:t>
            </a:r>
          </a:p>
        </p:txBody>
      </p:sp>
      <p:sp>
        <p:nvSpPr>
          <p:cNvPr id="2" name="AutoShape 45" descr="http://www.totigames.com/gamesFiles/images/big/bus-rac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://cdn1.minigames.com/games/images/og_image28_0616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351" y="2319131"/>
            <a:ext cx="4043207" cy="302861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6" descr="http://www.totigames.com/gamesFiles/images/big/bus-race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http://osoyan.net/files/flash_games/icons/game_2688_big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4327" y="2319131"/>
            <a:ext cx="4037937" cy="30284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3171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subTitle" idx="1"/>
          </p:nvPr>
        </p:nvSpPr>
        <p:spPr>
          <a:xfrm>
            <a:off x="4643442" y="1857375"/>
            <a:ext cx="3857625" cy="571500"/>
          </a:xfrm>
        </p:spPr>
        <p:txBody>
          <a:bodyPr>
            <a:noAutofit/>
          </a:bodyPr>
          <a:lstStyle/>
          <a:p>
            <a:pPr eaLnBrk="1" hangingPunct="1"/>
            <a:r>
              <a:rPr lang="ru-RU" altLang="ru-RU" sz="4400" dirty="0">
                <a:latin typeface="Impact" panose="020B080603090205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ДО ВСТРЕЧИ!</a:t>
            </a:r>
          </a:p>
          <a:p>
            <a:pPr eaLnBrk="1" hangingPunct="1"/>
            <a:r>
              <a:rPr lang="ru-RU" altLang="ru-RU" sz="4400" dirty="0">
                <a:latin typeface="Impact" panose="020B080603090205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УДАЧИ!</a:t>
            </a:r>
          </a:p>
        </p:txBody>
      </p:sp>
      <p:pic>
        <p:nvPicPr>
          <p:cNvPr id="4199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25" t="17708" r="46680" b="16666"/>
          <a:stretch>
            <a:fillRect/>
          </a:stretch>
        </p:blipFill>
        <p:spPr bwMode="auto">
          <a:xfrm>
            <a:off x="571502" y="642939"/>
            <a:ext cx="3714751" cy="5441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-2" y="6501365"/>
            <a:ext cx="9144001" cy="3693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-1" y="0"/>
            <a:ext cx="8143877" cy="3693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endParaRPr lang="ru-RU" dirty="0"/>
          </a:p>
        </p:txBody>
      </p:sp>
      <p:pic>
        <p:nvPicPr>
          <p:cNvPr id="6" name="Picture 2" descr="C:\Users\Yevgeniy\Google Диск\WORK\Brain Development\Роботрек\логотип\РОБОТРЕК-ЛОГО - Crop.p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6" y="-3528"/>
            <a:ext cx="1000125" cy="490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875060" y="77402"/>
            <a:ext cx="1714500" cy="28575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altLang="ru-RU" sz="2000" dirty="0" smtClean="0">
                <a:latin typeface="Impact" panose="020B080603090205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ЗАНЯТИЕ 22</a:t>
            </a:r>
            <a:endParaRPr lang="ru-RU" altLang="ru-RU" sz="2000" dirty="0">
              <a:latin typeface="Impact" panose="020B080603090205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5619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-1" y="0"/>
            <a:ext cx="8143877" cy="3693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endParaRPr lang="ru-RU" dirty="0"/>
          </a:p>
        </p:txBody>
      </p:sp>
      <p:pic>
        <p:nvPicPr>
          <p:cNvPr id="15" name="Picture 2" descr="C:\Users\Yevgeniy\Google Диск\WORK\Brain Development\Роботрек\логотип\РОБОТРЕК-ЛОГО - Crop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6" y="-3528"/>
            <a:ext cx="1000125" cy="490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itle 1"/>
          <p:cNvSpPr txBox="1">
            <a:spLocks/>
          </p:cNvSpPr>
          <p:nvPr/>
        </p:nvSpPr>
        <p:spPr>
          <a:xfrm>
            <a:off x="875060" y="77402"/>
            <a:ext cx="1714500" cy="28575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altLang="ru-RU" sz="2000" dirty="0" smtClean="0">
                <a:latin typeface="Impact" panose="020B080603090205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ЗАНЯТИЕ 22</a:t>
            </a:r>
            <a:endParaRPr lang="ru-RU" altLang="ru-RU" sz="2000" dirty="0">
              <a:latin typeface="Impact" panose="020B080603090205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-2" y="6501365"/>
            <a:ext cx="9144001" cy="3693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1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397695" y="6479803"/>
            <a:ext cx="2743200" cy="365125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2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1" name="Picture 2" descr="http://universproekt.ru/wp-content/uploads/2012/09/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97" y="2557207"/>
            <a:ext cx="3428473" cy="26577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71498" y="786103"/>
            <a:ext cx="8001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/>
              <a:t>«</a:t>
            </a:r>
            <a:r>
              <a:rPr lang="ru-RU" sz="2400" b="1" dirty="0"/>
              <a:t>Формула-1» </a:t>
            </a:r>
            <a:r>
              <a:rPr lang="ru-RU" sz="2400" dirty="0" smtClean="0"/>
              <a:t>(с 1950 года по сегодняшний день) — </a:t>
            </a:r>
            <a:r>
              <a:rPr lang="ru-RU" sz="2400" dirty="0"/>
              <a:t>чемпионат мира по кольцевым </a:t>
            </a:r>
            <a:r>
              <a:rPr lang="ru-RU" sz="2400" dirty="0" smtClean="0"/>
              <a:t>автогонкам.</a:t>
            </a:r>
          </a:p>
          <a:p>
            <a:pPr algn="just"/>
            <a:r>
              <a:rPr lang="ru-RU" sz="1050" dirty="0" smtClean="0"/>
              <a:t> </a:t>
            </a:r>
            <a:endParaRPr lang="ru-RU" sz="1000" dirty="0" smtClean="0"/>
          </a:p>
          <a:p>
            <a:pPr algn="just"/>
            <a:r>
              <a:rPr lang="ru-RU" sz="2400" dirty="0"/>
              <a:t>Пилоты соревнуются за титул </a:t>
            </a:r>
            <a:r>
              <a:rPr lang="ru-RU" sz="2400" smtClean="0"/>
              <a:t>Чемпиона Мира</a:t>
            </a:r>
            <a:r>
              <a:rPr lang="ru-RU" sz="2400" dirty="0"/>
              <a:t>, а команды — за Кубок </a:t>
            </a:r>
            <a:r>
              <a:rPr lang="ru-RU" sz="2400" dirty="0" smtClean="0"/>
              <a:t>конструкторов</a:t>
            </a:r>
            <a:r>
              <a:rPr lang="ru-RU" sz="2400" dirty="0"/>
              <a:t>.</a:t>
            </a:r>
          </a:p>
        </p:txBody>
      </p:sp>
      <p:pic>
        <p:nvPicPr>
          <p:cNvPr id="10242" name="Picture 2" descr="http://i.imgur.com/jmLrVym.gif?noredirect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7" y="3430550"/>
            <a:ext cx="4897507" cy="27548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9698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71498" y="786103"/>
            <a:ext cx="8001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/>
              <a:t>Команды, участвующие в гонках «Формулы-1», используют на Гран-при болиды (гоночные автомобили) собственного производства. Таким образом, задачей команды является не только нанять быстрого и опытного пилота и обеспечить грамотную настройку и обслуживание машины, но также спроектировать и сконструировать болид.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-1" y="0"/>
            <a:ext cx="8143877" cy="3693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endParaRPr lang="ru-RU" dirty="0"/>
          </a:p>
        </p:txBody>
      </p:sp>
      <p:pic>
        <p:nvPicPr>
          <p:cNvPr id="15" name="Picture 2" descr="C:\Users\Yevgeniy\Google Диск\WORK\Brain Development\Роботрек\логотип\РОБОТРЕК-ЛОГО - Crop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6" y="-3528"/>
            <a:ext cx="1000125" cy="490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itle 1"/>
          <p:cNvSpPr txBox="1">
            <a:spLocks/>
          </p:cNvSpPr>
          <p:nvPr/>
        </p:nvSpPr>
        <p:spPr>
          <a:xfrm>
            <a:off x="875060" y="77402"/>
            <a:ext cx="1714500" cy="28575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altLang="ru-RU" sz="2000" dirty="0" smtClean="0">
                <a:latin typeface="Impact" panose="020B080603090205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ЗАНЯТИЕ 22</a:t>
            </a:r>
            <a:endParaRPr lang="ru-RU" altLang="ru-RU" sz="2000" dirty="0">
              <a:latin typeface="Impact" panose="020B080603090205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-2" y="6501365"/>
            <a:ext cx="9144001" cy="3693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1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397695" y="6479803"/>
            <a:ext cx="2743200" cy="365125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3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http://www.topoboi.com/pic/201403/1366x768/topoboi.com-4205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51" b="9617"/>
          <a:stretch/>
        </p:blipFill>
        <p:spPr bwMode="auto">
          <a:xfrm>
            <a:off x="1265596" y="3415355"/>
            <a:ext cx="6612804" cy="30498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5772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71498" y="786103"/>
            <a:ext cx="8001000" cy="3577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Основные правила</a:t>
            </a:r>
          </a:p>
          <a:p>
            <a:pPr algn="ctr"/>
            <a:r>
              <a:rPr lang="ru-RU" sz="1050" b="1" dirty="0" smtClean="0"/>
              <a:t> </a:t>
            </a:r>
          </a:p>
          <a:p>
            <a:pPr indent="271463" algn="just">
              <a:buFont typeface="+mj-lt"/>
              <a:buAutoNum type="arabicPeriod"/>
              <a:tabLst>
                <a:tab pos="271463" algn="l"/>
              </a:tabLst>
            </a:pPr>
            <a:r>
              <a:rPr lang="ru-RU" sz="2400" dirty="0" smtClean="0"/>
              <a:t> От </a:t>
            </a:r>
            <a:r>
              <a:rPr lang="ru-RU" sz="2400" dirty="0"/>
              <a:t>каждой команды в каждом Гран-при должны выступать два гонщика, при этом раскраска машин должна быть </a:t>
            </a:r>
            <a:r>
              <a:rPr lang="ru-RU" sz="2400" dirty="0" smtClean="0"/>
              <a:t>одинаковой.</a:t>
            </a:r>
          </a:p>
          <a:p>
            <a:pPr indent="271463" algn="just">
              <a:buFont typeface="+mj-lt"/>
              <a:buAutoNum type="arabicPeriod"/>
              <a:tabLst>
                <a:tab pos="271463" algn="l"/>
              </a:tabLst>
            </a:pPr>
            <a:r>
              <a:rPr lang="ru-RU" sz="2400" dirty="0" smtClean="0"/>
              <a:t>Каждая команда сама создаёт шасси для своего болида.</a:t>
            </a:r>
          </a:p>
          <a:p>
            <a:pPr indent="271463" algn="just">
              <a:buFont typeface="+mj-lt"/>
              <a:buAutoNum type="arabicPeriod"/>
              <a:tabLst>
                <a:tab pos="271463" algn="l"/>
              </a:tabLst>
            </a:pPr>
            <a:r>
              <a:rPr lang="ru-RU" sz="2400" dirty="0" smtClean="0"/>
              <a:t> За </a:t>
            </a:r>
            <a:r>
              <a:rPr lang="ru-RU" sz="2400" dirty="0"/>
              <a:t>соответствием машин техническому регламенту следят стюарды Международной федерации автоспорта</a:t>
            </a:r>
            <a:r>
              <a:rPr lang="ru-RU" sz="2400" dirty="0" smtClean="0"/>
              <a:t>.</a:t>
            </a:r>
          </a:p>
          <a:p>
            <a:pPr algn="just">
              <a:buFont typeface="+mj-lt"/>
              <a:buAutoNum type="arabicPeriod"/>
              <a:tabLst>
                <a:tab pos="271463" algn="l"/>
              </a:tabLst>
            </a:pPr>
            <a:r>
              <a:rPr lang="ru-RU" sz="2400" dirty="0" smtClean="0"/>
              <a:t> Гран-при состоит </a:t>
            </a:r>
            <a:r>
              <a:rPr lang="ru-RU" sz="2400" dirty="0"/>
              <a:t>из свободных заездов, квалификации и гонки.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-1" y="0"/>
            <a:ext cx="8143877" cy="3693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endParaRPr lang="ru-RU" dirty="0"/>
          </a:p>
        </p:txBody>
      </p:sp>
      <p:pic>
        <p:nvPicPr>
          <p:cNvPr id="15" name="Picture 2" descr="C:\Users\Yevgeniy\Google Диск\WORK\Brain Development\Роботрек\логотип\РОБОТРЕК-ЛОГО - Crop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6" y="-3528"/>
            <a:ext cx="1000125" cy="490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itle 1"/>
          <p:cNvSpPr txBox="1">
            <a:spLocks/>
          </p:cNvSpPr>
          <p:nvPr/>
        </p:nvSpPr>
        <p:spPr>
          <a:xfrm>
            <a:off x="875060" y="77402"/>
            <a:ext cx="1714500" cy="28575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altLang="ru-RU" sz="2000" dirty="0" smtClean="0">
                <a:latin typeface="Impact" panose="020B080603090205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ЗАНЯТИЕ 22</a:t>
            </a:r>
            <a:endParaRPr lang="ru-RU" altLang="ru-RU" sz="2000" dirty="0">
              <a:latin typeface="Impact" panose="020B080603090205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-2" y="6501365"/>
            <a:ext cx="9144001" cy="3693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1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397695" y="6479803"/>
            <a:ext cx="2743200" cy="365125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4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074" name="Picture 2" descr="https://im0-tub-ru.yandex.net/i?id=6d7cabb7d183f203af47d8a4167e9a2d&amp;n=33&amp;h=215&amp;w=45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5034" y="4212270"/>
            <a:ext cx="4733928" cy="22567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9405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71498" y="786103"/>
            <a:ext cx="8001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/>
              <a:t>За гонку пилоты должны проехать количество кругов, которое заранее определяется исходя из длины круга автодрома. Количество кругов подбирается так, чтобы общая дистанция гонки была равна </a:t>
            </a:r>
            <a:r>
              <a:rPr lang="ru-RU" sz="2400" dirty="0" smtClean="0"/>
              <a:t>305 км. </a:t>
            </a:r>
            <a:r>
              <a:rPr lang="ru-RU" sz="2400" dirty="0"/>
              <a:t>При этом гонка не может продолжаться более двух часов.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-1" y="0"/>
            <a:ext cx="8143877" cy="3693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endParaRPr lang="ru-RU" dirty="0"/>
          </a:p>
        </p:txBody>
      </p:sp>
      <p:pic>
        <p:nvPicPr>
          <p:cNvPr id="15" name="Picture 2" descr="C:\Users\Yevgeniy\Google Диск\WORK\Brain Development\Роботрек\логотип\РОБОТРЕК-ЛОГО - Crop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6" y="-3528"/>
            <a:ext cx="1000125" cy="490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itle 1"/>
          <p:cNvSpPr txBox="1">
            <a:spLocks/>
          </p:cNvSpPr>
          <p:nvPr/>
        </p:nvSpPr>
        <p:spPr>
          <a:xfrm>
            <a:off x="875060" y="77402"/>
            <a:ext cx="1714500" cy="28575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altLang="ru-RU" sz="2000" dirty="0" smtClean="0">
                <a:latin typeface="Impact" panose="020B080603090205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ЗАНЯТИЕ 22</a:t>
            </a:r>
            <a:endParaRPr lang="ru-RU" altLang="ru-RU" sz="2000" dirty="0">
              <a:latin typeface="Impact" panose="020B080603090205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-2" y="6501365"/>
            <a:ext cx="9144001" cy="3693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1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397695" y="6479803"/>
            <a:ext cx="2743200" cy="365125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5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2050" name="Picture 2" descr="http://novosti.az/media/2016/06/17/formula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248" y="2883276"/>
            <a:ext cx="6159500" cy="34599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9093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71498" y="786103"/>
            <a:ext cx="8001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/>
              <a:t>В </a:t>
            </a:r>
            <a:r>
              <a:rPr lang="ru-RU" sz="2400" dirty="0"/>
              <a:t>начале гонки участники совершают </a:t>
            </a:r>
            <a:r>
              <a:rPr lang="ru-RU" sz="2400" b="1" dirty="0" err="1"/>
              <a:t>прогревочный</a:t>
            </a:r>
            <a:r>
              <a:rPr lang="ru-RU" sz="2400" b="1" dirty="0"/>
              <a:t> круг</a:t>
            </a:r>
            <a:r>
              <a:rPr lang="ru-RU" sz="2400" dirty="0"/>
              <a:t>. Он используется в основном для того, чтобы прогреть резину, улучшив таким образом её гоночные характеристики.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-1" y="0"/>
            <a:ext cx="8143877" cy="3693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endParaRPr lang="ru-RU" dirty="0"/>
          </a:p>
        </p:txBody>
      </p:sp>
      <p:pic>
        <p:nvPicPr>
          <p:cNvPr id="15" name="Picture 2" descr="C:\Users\Yevgeniy\Google Диск\WORK\Brain Development\Роботрек\логотип\РОБОТРЕК-ЛОГО - Crop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6" y="-3528"/>
            <a:ext cx="1000125" cy="490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itle 1"/>
          <p:cNvSpPr txBox="1">
            <a:spLocks/>
          </p:cNvSpPr>
          <p:nvPr/>
        </p:nvSpPr>
        <p:spPr>
          <a:xfrm>
            <a:off x="875060" y="77402"/>
            <a:ext cx="1714500" cy="28575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altLang="ru-RU" sz="2000" dirty="0" smtClean="0">
                <a:latin typeface="Impact" panose="020B080603090205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ЗАНЯТИЕ 22</a:t>
            </a:r>
            <a:endParaRPr lang="ru-RU" altLang="ru-RU" sz="2000" dirty="0">
              <a:latin typeface="Impact" panose="020B080603090205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-2" y="6501365"/>
            <a:ext cx="9144001" cy="3693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1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397695" y="6479803"/>
            <a:ext cx="2743200" cy="365125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6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8" name="Picture 4" descr="http://avtomaniya.com/pubsource/photo/782/f1-car_IMGUBI67S_imag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84"/>
          <a:stretch/>
        </p:blipFill>
        <p:spPr bwMode="auto">
          <a:xfrm>
            <a:off x="765828" y="2439254"/>
            <a:ext cx="7612340" cy="39786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640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71498" y="786103"/>
            <a:ext cx="8001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/>
              <a:t>В </a:t>
            </a:r>
            <a:r>
              <a:rPr lang="ru-RU" sz="2400" dirty="0"/>
              <a:t>течение гонки команда может провести произвольное число пит-</a:t>
            </a:r>
            <a:r>
              <a:rPr lang="ru-RU" sz="2400" dirty="0" err="1"/>
              <a:t>стопов</a:t>
            </a:r>
            <a:r>
              <a:rPr lang="ru-RU" sz="2400" dirty="0"/>
              <a:t> для смены резины и/или проведения необходимого ремонта и обслуживания болида. </a:t>
            </a:r>
            <a:r>
              <a:rPr lang="ru-RU" sz="2400" dirty="0" smtClean="0"/>
              <a:t>Количество </a:t>
            </a:r>
            <a:r>
              <a:rPr lang="ru-RU" sz="2400" dirty="0"/>
              <a:t>пит-</a:t>
            </a:r>
            <a:r>
              <a:rPr lang="ru-RU" sz="2400" dirty="0" err="1"/>
              <a:t>стопов</a:t>
            </a:r>
            <a:r>
              <a:rPr lang="ru-RU" sz="2400" dirty="0"/>
              <a:t> и то, как они будут распределены по ходу гонки, определяет стратегию гонки. Часто хорошая стратегия может привести к превосходству более слабой машины над более сильной. Чаще всего команды проводят от 1 до 3 пит-</a:t>
            </a:r>
            <a:r>
              <a:rPr lang="ru-RU" sz="2400" dirty="0" err="1"/>
              <a:t>стопов</a:t>
            </a:r>
            <a:r>
              <a:rPr lang="ru-RU" sz="2400" dirty="0"/>
              <a:t> для каждой </a:t>
            </a:r>
            <a:r>
              <a:rPr lang="ru-RU" sz="2400" dirty="0" smtClean="0"/>
              <a:t>машины.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-1" y="0"/>
            <a:ext cx="8143877" cy="3693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endParaRPr lang="ru-RU" dirty="0"/>
          </a:p>
        </p:txBody>
      </p:sp>
      <p:pic>
        <p:nvPicPr>
          <p:cNvPr id="15" name="Picture 2" descr="C:\Users\Yevgeniy\Google Диск\WORK\Brain Development\Роботрек\логотип\РОБОТРЕК-ЛОГО - Crop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6" y="-3528"/>
            <a:ext cx="1000125" cy="490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itle 1"/>
          <p:cNvSpPr txBox="1">
            <a:spLocks/>
          </p:cNvSpPr>
          <p:nvPr/>
        </p:nvSpPr>
        <p:spPr>
          <a:xfrm>
            <a:off x="875060" y="77402"/>
            <a:ext cx="1714500" cy="28575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altLang="ru-RU" sz="2000" dirty="0" smtClean="0">
                <a:latin typeface="Impact" panose="020B080603090205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ЗАНЯТИЕ 22</a:t>
            </a:r>
            <a:endParaRPr lang="ru-RU" altLang="ru-RU" sz="2000" dirty="0">
              <a:latin typeface="Impact" panose="020B080603090205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-2" y="6501365"/>
            <a:ext cx="9144001" cy="3693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1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397695" y="6479803"/>
            <a:ext cx="2743200" cy="365125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7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9218" name="Picture 2" descr="https://cdn.wallpapersbuzz.com/image/1220/b_yellow-racing-car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6"/>
          <a:stretch/>
        </p:blipFill>
        <p:spPr bwMode="auto">
          <a:xfrm>
            <a:off x="2172113" y="3758131"/>
            <a:ext cx="4799769" cy="28181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397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571498" y="786103"/>
            <a:ext cx="800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Болид Формулы 1 состоит из 80 000 деталей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-1" y="0"/>
            <a:ext cx="8143877" cy="3693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endParaRPr lang="ru-RU" dirty="0"/>
          </a:p>
        </p:txBody>
      </p:sp>
      <p:pic>
        <p:nvPicPr>
          <p:cNvPr id="15" name="Picture 2" descr="C:\Users\Yevgeniy\Google Диск\WORK\Brain Development\Роботрек\логотип\РОБОТРЕК-ЛОГО - Crop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6" y="-3528"/>
            <a:ext cx="1000125" cy="490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itle 1"/>
          <p:cNvSpPr txBox="1">
            <a:spLocks/>
          </p:cNvSpPr>
          <p:nvPr/>
        </p:nvSpPr>
        <p:spPr>
          <a:xfrm>
            <a:off x="875060" y="77402"/>
            <a:ext cx="1714500" cy="28575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altLang="ru-RU" sz="2000" dirty="0" smtClean="0">
                <a:latin typeface="Impact" panose="020B080603090205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ЗАНЯТИЕ 22</a:t>
            </a:r>
            <a:endParaRPr lang="ru-RU" altLang="ru-RU" sz="2000" dirty="0">
              <a:latin typeface="Impact" panose="020B080603090205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-2" y="6501365"/>
            <a:ext cx="9144001" cy="3693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1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397695" y="6479803"/>
            <a:ext cx="2743200" cy="365125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8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9" name="Picture 2" descr="http://www.ausmotive.com/images2/Toyota-TF109-xray-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232704"/>
            <a:ext cx="7924800" cy="50156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2684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71498" y="786103"/>
            <a:ext cx="8001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/>
              <a:t>Для того, </a:t>
            </a:r>
            <a:r>
              <a:rPr lang="ru-RU" sz="2400" dirty="0" smtClean="0"/>
              <a:t>чтобы </a:t>
            </a:r>
            <a:r>
              <a:rPr lang="ru-RU" sz="2400" dirty="0"/>
              <a:t>попасть на водительское кресло </a:t>
            </a:r>
            <a:r>
              <a:rPr lang="ru-RU" sz="2400" dirty="0" smtClean="0"/>
              <a:t>болида, </a:t>
            </a:r>
            <a:r>
              <a:rPr lang="ru-RU" sz="2400" dirty="0"/>
              <a:t>пилоты должны снимать руль.</a:t>
            </a:r>
            <a:endParaRPr lang="ru-RU" sz="2400" dirty="0">
              <a:latin typeface="Impact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2" y="6501365"/>
            <a:ext cx="9144001" cy="3693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-1" y="0"/>
            <a:ext cx="8143877" cy="3693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endParaRPr lang="ru-RU" dirty="0"/>
          </a:p>
        </p:txBody>
      </p:sp>
      <p:pic>
        <p:nvPicPr>
          <p:cNvPr id="14" name="Picture 2" descr="C:\Users\Yevgeniy\Google Диск\WORK\Brain Development\Роботрек\логотип\РОБОТРЕК-ЛОГО - Crop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6" y="-3528"/>
            <a:ext cx="1000125" cy="490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itle 1"/>
          <p:cNvSpPr txBox="1">
            <a:spLocks/>
          </p:cNvSpPr>
          <p:nvPr/>
        </p:nvSpPr>
        <p:spPr>
          <a:xfrm>
            <a:off x="875060" y="77402"/>
            <a:ext cx="1714500" cy="28575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altLang="ru-RU" sz="2000" dirty="0" smtClean="0">
                <a:latin typeface="Impact" panose="020B080603090205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ЗАНЯТИЕ 22</a:t>
            </a:r>
            <a:endParaRPr lang="ru-RU" altLang="ru-RU" sz="2000" dirty="0">
              <a:latin typeface="Impact" panose="020B080603090205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397696" y="6479803"/>
            <a:ext cx="2743200" cy="365125"/>
          </a:xfrm>
        </p:spPr>
        <p:txBody>
          <a:bodyPr/>
          <a:lstStyle/>
          <a:p>
            <a:fld id="{C88A83B6-011E-49E3-9582-960262F1000A}" type="slidenum">
              <a:rPr lang="ru-RU" b="1" smtClean="0">
                <a:solidFill>
                  <a:schemeClr val="tx1"/>
                </a:solidFill>
              </a:rPr>
              <a:t>9</a:t>
            </a:fld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29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022" y="1742254"/>
            <a:ext cx="6705600" cy="44680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253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8262</TotalTime>
  <Words>376</Words>
  <Application>Microsoft Office PowerPoint</Application>
  <PresentationFormat>Экран (4:3)</PresentationFormat>
  <Paragraphs>55</Paragraphs>
  <Slides>14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Impact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RePack by Diakov</cp:lastModifiedBy>
  <cp:revision>242</cp:revision>
  <dcterms:created xsi:type="dcterms:W3CDTF">2016-06-10T06:33:26Z</dcterms:created>
  <dcterms:modified xsi:type="dcterms:W3CDTF">2017-09-14T05:55:20Z</dcterms:modified>
</cp:coreProperties>
</file>